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sldIdLst>
    <p:sldId id="282" r:id="rId2"/>
    <p:sldId id="316" r:id="rId3"/>
    <p:sldId id="368" r:id="rId4"/>
    <p:sldId id="388" r:id="rId5"/>
    <p:sldId id="319" r:id="rId6"/>
    <p:sldId id="284" r:id="rId7"/>
    <p:sldId id="369" r:id="rId8"/>
    <p:sldId id="389" r:id="rId9"/>
    <p:sldId id="390" r:id="rId10"/>
    <p:sldId id="371" r:id="rId11"/>
    <p:sldId id="391" r:id="rId12"/>
    <p:sldId id="392" r:id="rId13"/>
    <p:sldId id="373" r:id="rId14"/>
    <p:sldId id="393" r:id="rId15"/>
    <p:sldId id="374" r:id="rId16"/>
    <p:sldId id="375" r:id="rId17"/>
    <p:sldId id="394" r:id="rId18"/>
    <p:sldId id="328" r:id="rId19"/>
    <p:sldId id="377" r:id="rId20"/>
    <p:sldId id="395" r:id="rId21"/>
    <p:sldId id="396" r:id="rId22"/>
    <p:sldId id="378" r:id="rId23"/>
    <p:sldId id="397" r:id="rId24"/>
    <p:sldId id="398" r:id="rId25"/>
    <p:sldId id="379" r:id="rId26"/>
    <p:sldId id="402" r:id="rId27"/>
    <p:sldId id="400" r:id="rId28"/>
    <p:sldId id="401" r:id="rId29"/>
    <p:sldId id="360" r:id="rId30"/>
    <p:sldId id="380" r:id="rId31"/>
    <p:sldId id="403" r:id="rId32"/>
    <p:sldId id="404" r:id="rId33"/>
    <p:sldId id="381" r:id="rId34"/>
    <p:sldId id="405" r:id="rId35"/>
    <p:sldId id="406" r:id="rId36"/>
    <p:sldId id="382" r:id="rId37"/>
    <p:sldId id="407" r:id="rId38"/>
    <p:sldId id="408" r:id="rId39"/>
    <p:sldId id="409" r:id="rId40"/>
    <p:sldId id="410" r:id="rId41"/>
    <p:sldId id="411" r:id="rId42"/>
    <p:sldId id="412" r:id="rId43"/>
    <p:sldId id="413" r:id="rId44"/>
    <p:sldId id="414" r:id="rId45"/>
    <p:sldId id="415" r:id="rId46"/>
    <p:sldId id="384" r:id="rId47"/>
    <p:sldId id="416" r:id="rId48"/>
    <p:sldId id="417" r:id="rId49"/>
    <p:sldId id="418" r:id="rId50"/>
    <p:sldId id="372" r:id="rId51"/>
    <p:sldId id="385" r:id="rId52"/>
    <p:sldId id="419" r:id="rId53"/>
    <p:sldId id="420" r:id="rId54"/>
    <p:sldId id="421" r:id="rId55"/>
    <p:sldId id="422" r:id="rId56"/>
    <p:sldId id="423" r:id="rId57"/>
    <p:sldId id="386" r:id="rId58"/>
    <p:sldId id="424" r:id="rId59"/>
    <p:sldId id="425" r:id="rId60"/>
    <p:sldId id="426" r:id="rId61"/>
    <p:sldId id="387" r:id="rId62"/>
    <p:sldId id="427" r:id="rId63"/>
    <p:sldId id="428" r:id="rId64"/>
    <p:sldId id="429" r:id="rId65"/>
    <p:sldId id="313" r:id="rId66"/>
    <p:sldId id="314" r:id="rId67"/>
    <p:sldId id="315" r:id="rId68"/>
    <p:sldId id="430" r:id="rId69"/>
  </p:sldIdLst>
  <p:sldSz cx="9144000" cy="5143500" type="screen16x9"/>
  <p:notesSz cx="6858000" cy="9144000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12" autoAdjust="0"/>
    <p:restoredTop sz="94660"/>
  </p:normalViewPr>
  <p:slideViewPr>
    <p:cSldViewPr>
      <p:cViewPr varScale="1">
        <p:scale>
          <a:sx n="135" d="100"/>
          <a:sy n="135" d="100"/>
        </p:scale>
        <p:origin x="-112" y="-160"/>
      </p:cViewPr>
      <p:guideLst>
        <p:guide orient="horz" pos="162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8B9F-6666-C046-8848-2867AFB2E315}" type="datetimeFigureOut">
              <a:rPr lang="en-US" smtClean="0"/>
              <a:t>8/12/14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01332-5CB3-FB4B-B4C7-72B3C6E4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7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01332-5CB3-FB4B-B4C7-72B3C6E4E5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97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01332-5CB3-FB4B-B4C7-72B3C6E4E5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97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01332-5CB3-FB4B-B4C7-72B3C6E4E5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97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01332-5CB3-FB4B-B4C7-72B3C6E4E5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97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>
              <a:latin typeface="Calibri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51D78AD-BBB2-B443-ACBF-04928CE3A486}" type="slidenum">
              <a:rPr lang="en-US" sz="1200"/>
              <a:pPr eaLnBrk="1" hangingPunct="1">
                <a:defRPr/>
              </a:pPr>
              <a:t>65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>
              <a:latin typeface="Calibri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51D78AD-BBB2-B443-ACBF-04928CE3A486}" type="slidenum">
              <a:rPr lang="en-US" sz="1200"/>
              <a:pPr eaLnBrk="1" hangingPunct="1">
                <a:defRPr/>
              </a:pPr>
              <a:t>66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>
              <a:latin typeface="Calibri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51D78AD-BBB2-B443-ACBF-04928CE3A486}" type="slidenum">
              <a:rPr lang="en-US" sz="1200"/>
              <a:pPr eaLnBrk="1" hangingPunct="1">
                <a:defRPr/>
              </a:pPr>
              <a:t>67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147FB-942F-2C48-A19F-13262CAE7F69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037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45F37-ADF7-BB4E-B046-77F1A927BDCF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920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788B0-C4F4-4748-90C6-15512E004EC3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3418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98B05-4F5C-6B41-B106-E002AF3B1FEE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315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20352-36B1-C14D-9D27-8D26DD5630B0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770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CCEB8-D9FD-8F4B-85DA-89DA7B6DE94A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051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FD471-FFF4-444D-BF6C-D67F211ADAE8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9947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6E712-9B3A-024B-A27C-209FD00EAFD0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095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2CC27-BDD7-0741-B4B9-05393ABD348F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736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C0ED7-3950-1743-B32D-89B1DD26A026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440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6C452-ED25-BB45-8981-50FD08CEA8BB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386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P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E"/>
              <a:t>Click to edit Master text styles</a:t>
            </a:r>
          </a:p>
          <a:p>
            <a:pPr lvl="1"/>
            <a:r>
              <a:rPr lang="es-PE"/>
              <a:t>Second level</a:t>
            </a:r>
          </a:p>
          <a:p>
            <a:pPr lvl="2"/>
            <a:r>
              <a:rPr lang="es-PE"/>
              <a:t>Third level</a:t>
            </a:r>
          </a:p>
          <a:p>
            <a:pPr lvl="3"/>
            <a:r>
              <a:rPr lang="es-PE"/>
              <a:t>Fourth level</a:t>
            </a:r>
          </a:p>
          <a:p>
            <a:pPr lvl="4"/>
            <a:r>
              <a:rPr lang="es-P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BBE75C0F-14FF-7B47-AA62-CCAEC67A61E1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b="1472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3350"/>
            <a:ext cx="7924800" cy="4876800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es-PE" sz="1400" dirty="0" smtClean="0">
              <a:solidFill>
                <a:schemeClr val="tx1"/>
              </a:solidFill>
              <a:latin typeface="Palatino Linotype" charset="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33550"/>
            <a:ext cx="7620000" cy="3124200"/>
          </a:xfrm>
          <a:prstGeom prst="rect">
            <a:avLst/>
          </a:prstGeom>
          <a:solidFill>
            <a:srgbClr val="073A7D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08372"/>
            <a:ext cx="7620000" cy="1162050"/>
          </a:xfrm>
          <a:prstGeom prst="rect">
            <a:avLst/>
          </a:prstGeom>
          <a:solidFill>
            <a:srgbClr val="073A7D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>
              <a:defRPr/>
            </a:pPr>
            <a:endParaRPr lang="en-US" sz="66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2139702"/>
            <a:ext cx="777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66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El Participio Presente Activo, Usos del participio</a:t>
            </a:r>
            <a:endParaRPr lang="es-ES_tradnl" sz="6600" dirty="0">
              <a:solidFill>
                <a:srgbClr val="FFFFFF"/>
              </a:solidFill>
              <a:effectLst>
                <a:glow rad="63500">
                  <a:srgbClr val="000000">
                    <a:alpha val="75000"/>
                  </a:srgbClr>
                </a:glow>
              </a:effectLst>
              <a:latin typeface="Palatino Linotype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8764" y="362731"/>
            <a:ext cx="6266484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PE" sz="58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Griego: Lección </a:t>
            </a:r>
            <a:r>
              <a:rPr lang="es-ES_tradnl" sz="58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22</a:t>
            </a:r>
            <a:endParaRPr lang="en-US" sz="58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584" y="351696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000" b="1" cap="small" dirty="0" smtClean="0">
                <a:latin typeface="Cambria"/>
                <a:cs typeface="Cambria"/>
              </a:rPr>
              <a:t>Variaciones Inesperadas</a:t>
            </a:r>
            <a:endParaRPr lang="es-PE" sz="4000" b="1" cap="small" dirty="0">
              <a:latin typeface="Cambria"/>
              <a:cs typeface="Cambr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1380" y="1288380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atin typeface="Minion Pro"/>
                <a:cs typeface="Minion Pro"/>
              </a:rPr>
              <a:t>λύοντσιν</a:t>
            </a:r>
            <a:endParaRPr lang="pt-BR" sz="5400" dirty="0" smtClean="0">
              <a:latin typeface="Minion Pro"/>
              <a:cs typeface="Minion Pro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536" y="2584524"/>
            <a:ext cx="18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CC0000"/>
                </a:solidFill>
                <a:latin typeface="Minion Pro"/>
                <a:cs typeface="Minion Pro"/>
              </a:rPr>
              <a:t>PD</a:t>
            </a:r>
            <a:endParaRPr lang="pt-BR" sz="5400" dirty="0" smtClean="0">
              <a:ln>
                <a:solidFill>
                  <a:schemeClr val="tx1"/>
                </a:solidFill>
              </a:ln>
              <a:solidFill>
                <a:srgbClr val="CC0000"/>
              </a:solidFill>
              <a:latin typeface="Minion Pro"/>
              <a:cs typeface="Minion Pro"/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2483768" y="1779663"/>
            <a:ext cx="432048" cy="2736304"/>
          </a:xfrm>
          <a:prstGeom prst="leftBrace">
            <a:avLst>
              <a:gd name="adj1" fmla="val 39750"/>
              <a:gd name="adj2" fmla="val 50000"/>
            </a:avLst>
          </a:prstGeom>
          <a:noFill/>
          <a:ln w="57150" cap="rnd" cmpd="sng">
            <a:solidFill>
              <a:srgbClr val="CC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bliqueBottom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 b="1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3950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584" y="351696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000" b="1" cap="small" dirty="0" smtClean="0">
                <a:latin typeface="Cambria"/>
                <a:cs typeface="Cambria"/>
              </a:rPr>
              <a:t>Variaciones Inesperadas</a:t>
            </a:r>
            <a:endParaRPr lang="es-PE" sz="4000" b="1" cap="small" dirty="0">
              <a:latin typeface="Cambria"/>
              <a:cs typeface="Cambr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1380" y="1288380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atin typeface="Minion Pro"/>
                <a:cs typeface="Minion Pro"/>
              </a:rPr>
              <a:t>λύοντσιν</a:t>
            </a:r>
            <a:endParaRPr lang="pt-BR" sz="5400" dirty="0" smtClean="0">
              <a:latin typeface="Minion Pro"/>
              <a:cs typeface="Minion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9792" y="2571750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atin typeface="Minion Pro"/>
                <a:cs typeface="Minion Pro"/>
              </a:rPr>
              <a:t>λύοσιν</a:t>
            </a:r>
            <a:endParaRPr lang="pt-BR" sz="5400" dirty="0">
              <a:latin typeface="Minion Pro"/>
              <a:cs typeface="Minion Pro"/>
            </a:endParaRPr>
          </a:p>
        </p:txBody>
      </p:sp>
      <p:sp>
        <p:nvSpPr>
          <p:cNvPr id="8" name="Chevron 7"/>
          <p:cNvSpPr/>
          <p:nvPr/>
        </p:nvSpPr>
        <p:spPr>
          <a:xfrm rot="5400000">
            <a:off x="4393570" y="2067694"/>
            <a:ext cx="360040" cy="792088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536" y="2584524"/>
            <a:ext cx="18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CC0000"/>
                </a:solidFill>
                <a:latin typeface="Minion Pro"/>
                <a:cs typeface="Minion Pro"/>
              </a:rPr>
              <a:t>PD</a:t>
            </a:r>
            <a:endParaRPr lang="pt-BR" sz="5400" dirty="0" smtClean="0">
              <a:ln>
                <a:solidFill>
                  <a:schemeClr val="tx1"/>
                </a:solidFill>
              </a:ln>
              <a:solidFill>
                <a:srgbClr val="CC0000"/>
              </a:solidFill>
              <a:latin typeface="Minion Pro"/>
              <a:cs typeface="Minion Pro"/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2483768" y="1779663"/>
            <a:ext cx="432048" cy="2736304"/>
          </a:xfrm>
          <a:prstGeom prst="leftBrace">
            <a:avLst>
              <a:gd name="adj1" fmla="val 39750"/>
              <a:gd name="adj2" fmla="val 50000"/>
            </a:avLst>
          </a:prstGeom>
          <a:noFill/>
          <a:ln w="57150" cap="rnd" cmpd="sng">
            <a:solidFill>
              <a:srgbClr val="CC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bliqueBottom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 b="1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470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584" y="351696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000" b="1" cap="small" dirty="0" smtClean="0">
                <a:latin typeface="Cambria"/>
                <a:cs typeface="Cambria"/>
              </a:rPr>
              <a:t>Variaciones Inesperadas</a:t>
            </a:r>
            <a:endParaRPr lang="es-PE" sz="4000" b="1" cap="small" dirty="0">
              <a:latin typeface="Cambria"/>
              <a:cs typeface="Cambr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1380" y="1288380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atin typeface="Minion Pro"/>
                <a:cs typeface="Minion Pro"/>
              </a:rPr>
              <a:t>λύοντσιν</a:t>
            </a:r>
            <a:endParaRPr lang="pt-BR" sz="5400" dirty="0" smtClean="0">
              <a:latin typeface="Minion Pro"/>
              <a:cs typeface="Minion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9792" y="2571750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atin typeface="Minion Pro"/>
                <a:cs typeface="Minion Pro"/>
              </a:rPr>
              <a:t>λύοσιν</a:t>
            </a:r>
            <a:endParaRPr lang="pt-BR" sz="5400" dirty="0">
              <a:latin typeface="Minion Pro"/>
              <a:cs typeface="Minion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1380" y="3939902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atin typeface="Minion Pro"/>
                <a:cs typeface="Minion Pro"/>
              </a:rPr>
              <a:t>λύουσιν</a:t>
            </a:r>
            <a:endParaRPr lang="pt-BR" sz="5400" dirty="0">
              <a:latin typeface="Minion Pro"/>
              <a:cs typeface="Minion Pro"/>
            </a:endParaRPr>
          </a:p>
        </p:txBody>
      </p:sp>
      <p:sp>
        <p:nvSpPr>
          <p:cNvPr id="8" name="Chevron 7"/>
          <p:cNvSpPr/>
          <p:nvPr/>
        </p:nvSpPr>
        <p:spPr>
          <a:xfrm rot="5400000">
            <a:off x="4393570" y="2067694"/>
            <a:ext cx="360040" cy="792088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4393570" y="3435846"/>
            <a:ext cx="360040" cy="792088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536" y="2584524"/>
            <a:ext cx="18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CC0000"/>
                </a:solidFill>
                <a:latin typeface="Minion Pro"/>
                <a:cs typeface="Minion Pro"/>
              </a:rPr>
              <a:t>PD</a:t>
            </a:r>
            <a:endParaRPr lang="pt-BR" sz="5400" dirty="0" smtClean="0">
              <a:ln>
                <a:solidFill>
                  <a:schemeClr val="tx1"/>
                </a:solidFill>
              </a:ln>
              <a:solidFill>
                <a:srgbClr val="CC0000"/>
              </a:solidFill>
              <a:latin typeface="Minion Pro"/>
              <a:cs typeface="Minion Pro"/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2483768" y="1779663"/>
            <a:ext cx="432048" cy="2736304"/>
          </a:xfrm>
          <a:prstGeom prst="leftBrace">
            <a:avLst>
              <a:gd name="adj1" fmla="val 39750"/>
              <a:gd name="adj2" fmla="val 50000"/>
            </a:avLst>
          </a:prstGeom>
          <a:noFill/>
          <a:ln w="57150" cap="rnd" cmpd="sng">
            <a:solidFill>
              <a:srgbClr val="CC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bliqueBottom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 b="1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470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3549" y="724223"/>
            <a:ext cx="8136902" cy="3219749"/>
            <a:chOff x="517919" y="555526"/>
            <a:chExt cx="4922119" cy="3942851"/>
          </a:xfrm>
        </p:grpSpPr>
        <p:sp>
          <p:nvSpPr>
            <p:cNvPr id="15361" name="Rectangle 3"/>
            <p:cNvSpPr>
              <a:spLocks noChangeArrowheads="1"/>
            </p:cNvSpPr>
            <p:nvPr/>
          </p:nvSpPr>
          <p:spPr bwMode="auto">
            <a:xfrm>
              <a:off x="517919" y="1671642"/>
              <a:ext cx="4922119" cy="2826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s-PE" sz="4800" dirty="0" smtClean="0">
                  <a:solidFill>
                    <a:srgbClr val="0000FF"/>
                  </a:solidFill>
                  <a:latin typeface="Minion Pro" charset="0"/>
                  <a:cs typeface="Minion Pro" charset="0"/>
                </a:rPr>
                <a:t>La clave para entender el significado del participio es el </a:t>
              </a:r>
              <a:r>
                <a:rPr lang="es-PE" sz="4800" i="1" u="sng" dirty="0" smtClean="0">
                  <a:solidFill>
                    <a:srgbClr val="FF0000"/>
                  </a:solidFill>
                  <a:latin typeface="Minion Pro" charset="0"/>
                  <a:cs typeface="Minion Pro" charset="0"/>
                </a:rPr>
                <a:t>aspecto verbal</a:t>
              </a:r>
              <a:endParaRPr lang="es-PE" sz="4800" i="1" u="sng" dirty="0" smtClean="0">
                <a:solidFill>
                  <a:srgbClr val="FF0000"/>
                </a:solidFill>
                <a:latin typeface="Minion Pro" charset="0"/>
                <a:cs typeface="Minion Pro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388238" y="555526"/>
              <a:ext cx="3113435" cy="866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PE" sz="4000" b="1" cap="small" dirty="0" smtClean="0">
                  <a:latin typeface="Cambria"/>
                  <a:cs typeface="Cambria"/>
                </a:rPr>
                <a:t>Tiempo Del Participio</a:t>
              </a:r>
              <a:endParaRPr lang="es-PE" sz="4000" b="1" cap="small" dirty="0">
                <a:latin typeface="Cambria"/>
                <a:cs typeface="Cambr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8462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07099" y="724222"/>
            <a:ext cx="8136902" cy="2162857"/>
            <a:chOff x="822523" y="555526"/>
            <a:chExt cx="4922119" cy="2648596"/>
          </a:xfrm>
        </p:grpSpPr>
        <p:sp>
          <p:nvSpPr>
            <p:cNvPr id="15361" name="Rectangle 3"/>
            <p:cNvSpPr>
              <a:spLocks noChangeArrowheads="1"/>
            </p:cNvSpPr>
            <p:nvPr/>
          </p:nvSpPr>
          <p:spPr bwMode="auto">
            <a:xfrm>
              <a:off x="822523" y="1583462"/>
              <a:ext cx="4922119" cy="1620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s-PE" sz="4000" dirty="0" smtClean="0">
                  <a:solidFill>
                    <a:srgbClr val="0000FF"/>
                  </a:solidFill>
                  <a:latin typeface="Minion Pro" charset="0"/>
                  <a:cs typeface="Minion Pro" charset="0"/>
                </a:rPr>
                <a:t>El aspecto </a:t>
              </a:r>
              <a:r>
                <a:rPr lang="es-PE" sz="4000" b="1" u="sng" dirty="0" smtClean="0">
                  <a:solidFill>
                    <a:srgbClr val="FF0000"/>
                  </a:solidFill>
                  <a:latin typeface="Minion Pro" charset="0"/>
                  <a:cs typeface="Minion Pro" charset="0"/>
                </a:rPr>
                <a:t>imperfectivo</a:t>
              </a:r>
              <a:r>
                <a:rPr lang="es-PE" sz="4000" dirty="0" smtClean="0">
                  <a:solidFill>
                    <a:srgbClr val="0000FF"/>
                  </a:solidFill>
                  <a:latin typeface="Minion Pro" charset="0"/>
                  <a:cs typeface="Minion Pro" charset="0"/>
                </a:rPr>
                <a:t> percibe una situaci</a:t>
              </a:r>
              <a:r>
                <a:rPr lang="es-PE" sz="4000" dirty="0" smtClean="0">
                  <a:solidFill>
                    <a:srgbClr val="0000FF"/>
                  </a:solidFill>
                  <a:latin typeface="Minion Pro" charset="0"/>
                  <a:cs typeface="Minion Pro" charset="0"/>
                </a:rPr>
                <a:t>ón o acción como un </a:t>
              </a:r>
              <a:r>
                <a:rPr lang="es-PE" sz="4000" b="1" u="sng" dirty="0" smtClean="0">
                  <a:solidFill>
                    <a:srgbClr val="FF0000"/>
                  </a:solidFill>
                  <a:latin typeface="Minion Pro" charset="0"/>
                  <a:cs typeface="Minion Pro" charset="0"/>
                </a:rPr>
                <a:t>proceso</a:t>
              </a:r>
              <a:r>
                <a:rPr lang="es-PE" sz="4000" dirty="0" smtClean="0">
                  <a:solidFill>
                    <a:srgbClr val="0000FF"/>
                  </a:solidFill>
                  <a:latin typeface="Minion Pro" charset="0"/>
                  <a:cs typeface="Minion Pro" charset="0"/>
                </a:rPr>
                <a:t> </a:t>
              </a:r>
              <a:r>
                <a:rPr lang="es-PE" sz="4000" dirty="0" smtClean="0">
                  <a:solidFill>
                    <a:srgbClr val="0000FF"/>
                  </a:solidFill>
                  <a:latin typeface="Minion Pro" charset="0"/>
                  <a:cs typeface="Minion Pro" charset="0"/>
                </a:rPr>
                <a:t> </a:t>
              </a:r>
              <a:endParaRPr lang="es-PE" sz="4000" dirty="0" smtClean="0">
                <a:solidFill>
                  <a:srgbClr val="0000FF"/>
                </a:solidFill>
                <a:latin typeface="Minion Pro" charset="0"/>
                <a:cs typeface="Minion Pro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388238" y="555526"/>
              <a:ext cx="3113435" cy="866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PE" sz="4000" b="1" cap="small" dirty="0" smtClean="0">
                  <a:latin typeface="Cambria"/>
                  <a:cs typeface="Cambria"/>
                </a:rPr>
                <a:t>Tiempo Del Participio</a:t>
              </a:r>
              <a:endParaRPr lang="es-PE" sz="4000" b="1" cap="small" dirty="0">
                <a:latin typeface="Cambria"/>
                <a:cs typeface="Cambria"/>
              </a:endParaRPr>
            </a:p>
          </p:txBody>
        </p:sp>
      </p:grpSp>
      <p:sp>
        <p:nvSpPr>
          <p:cNvPr id="6" name="Chevron 5"/>
          <p:cNvSpPr/>
          <p:nvPr/>
        </p:nvSpPr>
        <p:spPr>
          <a:xfrm>
            <a:off x="539552" y="1779663"/>
            <a:ext cx="288032" cy="360040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71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07099" y="724222"/>
            <a:ext cx="8136902" cy="2162857"/>
            <a:chOff x="822523" y="555526"/>
            <a:chExt cx="4922119" cy="2648596"/>
          </a:xfrm>
        </p:grpSpPr>
        <p:sp>
          <p:nvSpPr>
            <p:cNvPr id="15361" name="Rectangle 3"/>
            <p:cNvSpPr>
              <a:spLocks noChangeArrowheads="1"/>
            </p:cNvSpPr>
            <p:nvPr/>
          </p:nvSpPr>
          <p:spPr bwMode="auto">
            <a:xfrm>
              <a:off x="822523" y="1583462"/>
              <a:ext cx="4922119" cy="1620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s-PE" sz="4000" dirty="0" smtClean="0">
                  <a:solidFill>
                    <a:srgbClr val="0000FF"/>
                  </a:solidFill>
                  <a:latin typeface="Minion Pro" charset="0"/>
                  <a:cs typeface="Minion Pro" charset="0"/>
                </a:rPr>
                <a:t>El aspecto </a:t>
              </a:r>
              <a:r>
                <a:rPr lang="es-PE" sz="4000" b="1" u="sng" dirty="0" smtClean="0">
                  <a:solidFill>
                    <a:srgbClr val="FF0000"/>
                  </a:solidFill>
                  <a:latin typeface="Minion Pro" charset="0"/>
                  <a:cs typeface="Minion Pro" charset="0"/>
                </a:rPr>
                <a:t>imperfectivo</a:t>
              </a:r>
              <a:r>
                <a:rPr lang="es-PE" sz="4000" dirty="0" smtClean="0">
                  <a:solidFill>
                    <a:srgbClr val="0000FF"/>
                  </a:solidFill>
                  <a:latin typeface="Minion Pro" charset="0"/>
                  <a:cs typeface="Minion Pro" charset="0"/>
                </a:rPr>
                <a:t> percibe una situaci</a:t>
              </a:r>
              <a:r>
                <a:rPr lang="es-PE" sz="4000" dirty="0" smtClean="0">
                  <a:solidFill>
                    <a:srgbClr val="0000FF"/>
                  </a:solidFill>
                  <a:latin typeface="Minion Pro" charset="0"/>
                  <a:cs typeface="Minion Pro" charset="0"/>
                </a:rPr>
                <a:t>ón o acción como un </a:t>
              </a:r>
              <a:r>
                <a:rPr lang="es-PE" sz="4000" b="1" u="sng" dirty="0" smtClean="0">
                  <a:solidFill>
                    <a:srgbClr val="FF0000"/>
                  </a:solidFill>
                  <a:latin typeface="Minion Pro" charset="0"/>
                  <a:cs typeface="Minion Pro" charset="0"/>
                </a:rPr>
                <a:t>proceso</a:t>
              </a:r>
              <a:r>
                <a:rPr lang="es-PE" sz="4000" dirty="0" smtClean="0">
                  <a:solidFill>
                    <a:srgbClr val="0000FF"/>
                  </a:solidFill>
                  <a:latin typeface="Minion Pro" charset="0"/>
                  <a:cs typeface="Minion Pro" charset="0"/>
                </a:rPr>
                <a:t> </a:t>
              </a:r>
              <a:r>
                <a:rPr lang="es-PE" sz="4000" dirty="0" smtClean="0">
                  <a:solidFill>
                    <a:srgbClr val="0000FF"/>
                  </a:solidFill>
                  <a:latin typeface="Minion Pro" charset="0"/>
                  <a:cs typeface="Minion Pro" charset="0"/>
                </a:rPr>
                <a:t> </a:t>
              </a:r>
              <a:endParaRPr lang="es-PE" sz="4000" dirty="0" smtClean="0">
                <a:solidFill>
                  <a:srgbClr val="0000FF"/>
                </a:solidFill>
                <a:latin typeface="Minion Pro" charset="0"/>
                <a:cs typeface="Minion Pro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388238" y="555526"/>
              <a:ext cx="3113435" cy="866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PE" sz="4000" b="1" cap="small" dirty="0" smtClean="0">
                  <a:latin typeface="Cambria"/>
                  <a:cs typeface="Cambria"/>
                </a:rPr>
                <a:t>Tiempo Del Participio</a:t>
              </a:r>
              <a:endParaRPr lang="es-PE" sz="4000" b="1" cap="small" dirty="0">
                <a:latin typeface="Cambria"/>
                <a:cs typeface="Cambria"/>
              </a:endParaRPr>
            </a:p>
          </p:txBody>
        </p:sp>
      </p:grpSp>
      <p:sp>
        <p:nvSpPr>
          <p:cNvPr id="6" name="Chevron 5"/>
          <p:cNvSpPr/>
          <p:nvPr/>
        </p:nvSpPr>
        <p:spPr>
          <a:xfrm>
            <a:off x="539552" y="1779663"/>
            <a:ext cx="288032" cy="360040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539552" y="3291831"/>
            <a:ext cx="288032" cy="360040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3081030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4000" dirty="0" smtClean="0">
                <a:solidFill>
                  <a:srgbClr val="0000FF"/>
                </a:solidFill>
                <a:latin typeface="Minion Pro" charset="0"/>
                <a:cs typeface="Minion Pro" charset="0"/>
              </a:rPr>
              <a:t>El aspecto </a:t>
            </a:r>
            <a:r>
              <a:rPr lang="es-PE" sz="4000" b="1" u="sng" dirty="0" smtClean="0">
                <a:solidFill>
                  <a:srgbClr val="FF0000"/>
                </a:solidFill>
                <a:latin typeface="Minion Pro" charset="0"/>
                <a:cs typeface="Minion Pro" charset="0"/>
              </a:rPr>
              <a:t>perfectivo</a:t>
            </a:r>
            <a:r>
              <a:rPr lang="es-PE" sz="4000" dirty="0" smtClean="0">
                <a:solidFill>
                  <a:srgbClr val="0000FF"/>
                </a:solidFill>
                <a:latin typeface="Minion Pro" charset="0"/>
                <a:cs typeface="Minion Pro" charset="0"/>
              </a:rPr>
              <a:t> percibe una situaci</a:t>
            </a:r>
            <a:r>
              <a:rPr lang="es-PE" sz="4000" dirty="0" smtClean="0">
                <a:solidFill>
                  <a:srgbClr val="0000FF"/>
                </a:solidFill>
                <a:latin typeface="Minion Pro" charset="0"/>
                <a:cs typeface="Minion Pro" charset="0"/>
              </a:rPr>
              <a:t>ó</a:t>
            </a:r>
            <a:r>
              <a:rPr lang="es-PE" sz="4000" dirty="0" smtClean="0">
                <a:solidFill>
                  <a:srgbClr val="0000FF"/>
                </a:solidFill>
                <a:latin typeface="Minion Pro" charset="0"/>
                <a:cs typeface="Minion Pro" charset="0"/>
              </a:rPr>
              <a:t>n o acci</a:t>
            </a:r>
            <a:r>
              <a:rPr lang="es-PE" sz="4000" dirty="0" smtClean="0">
                <a:solidFill>
                  <a:srgbClr val="0000FF"/>
                </a:solidFill>
                <a:latin typeface="Minion Pro" charset="0"/>
                <a:cs typeface="Minion Pro" charset="0"/>
              </a:rPr>
              <a:t>ón como un </a:t>
            </a:r>
            <a:r>
              <a:rPr lang="es-PE" sz="4000" b="1" u="sng" dirty="0" smtClean="0">
                <a:solidFill>
                  <a:srgbClr val="FF0000"/>
                </a:solidFill>
                <a:latin typeface="Minion Pro" charset="0"/>
                <a:cs typeface="Minion Pro" charset="0"/>
              </a:rPr>
              <a:t>evento completo</a:t>
            </a:r>
            <a:r>
              <a:rPr lang="es-PE" sz="4000" b="1" u="sng" dirty="0" smtClean="0">
                <a:solidFill>
                  <a:srgbClr val="FF0000"/>
                </a:solidFill>
                <a:latin typeface="Minion Pro" charset="0"/>
                <a:cs typeface="Minion Pro" charset="0"/>
              </a:rPr>
              <a:t> </a:t>
            </a:r>
            <a:endParaRPr lang="es-PE" sz="4000" b="1" u="sng" dirty="0">
              <a:solidFill>
                <a:srgbClr val="FF0000"/>
              </a:solidFill>
              <a:latin typeface="Minion Pro" charset="0"/>
              <a:cs typeface="Minio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17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07099" y="724223"/>
            <a:ext cx="8136902" cy="2778409"/>
            <a:chOff x="822523" y="555526"/>
            <a:chExt cx="4922119" cy="3402393"/>
          </a:xfrm>
        </p:grpSpPr>
        <p:sp>
          <p:nvSpPr>
            <p:cNvPr id="15361" name="Rectangle 3"/>
            <p:cNvSpPr>
              <a:spLocks noChangeArrowheads="1"/>
            </p:cNvSpPr>
            <p:nvPr/>
          </p:nvSpPr>
          <p:spPr bwMode="auto">
            <a:xfrm>
              <a:off x="822523" y="1583462"/>
              <a:ext cx="4922119" cy="2374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s-PE" sz="4000" dirty="0" smtClean="0">
                  <a:solidFill>
                    <a:srgbClr val="0000FF"/>
                  </a:solidFill>
                  <a:latin typeface="Minion Pro" charset="0"/>
                  <a:cs typeface="Minion Pro" charset="0"/>
                </a:rPr>
                <a:t>El aspecto </a:t>
              </a:r>
              <a:r>
                <a:rPr lang="es-PE" sz="4000" b="1" u="sng" dirty="0" smtClean="0">
                  <a:solidFill>
                    <a:srgbClr val="FF0000"/>
                  </a:solidFill>
                  <a:latin typeface="Minion Pro" charset="0"/>
                  <a:cs typeface="Minion Pro" charset="0"/>
                </a:rPr>
                <a:t>estativo</a:t>
              </a:r>
              <a:r>
                <a:rPr lang="es-PE" sz="4000" dirty="0" smtClean="0">
                  <a:solidFill>
                    <a:srgbClr val="0000FF"/>
                  </a:solidFill>
                  <a:latin typeface="Minion Pro" charset="0"/>
                  <a:cs typeface="Minion Pro" charset="0"/>
                </a:rPr>
                <a:t> se utiliza para describir </a:t>
              </a:r>
              <a:r>
                <a:rPr lang="es-PE" sz="4000" b="1" u="sng" dirty="0" smtClean="0">
                  <a:solidFill>
                    <a:srgbClr val="FF0000"/>
                  </a:solidFill>
                  <a:latin typeface="Minion Pro" charset="0"/>
                  <a:cs typeface="Minion Pro" charset="0"/>
                </a:rPr>
                <a:t>el estado de eventos o condiciones.</a:t>
              </a:r>
              <a:r>
                <a:rPr lang="es-PE" sz="4000" dirty="0" smtClean="0">
                  <a:solidFill>
                    <a:srgbClr val="0000FF"/>
                  </a:solidFill>
                  <a:latin typeface="Minion Pro" charset="0"/>
                  <a:cs typeface="Minion Pro" charset="0"/>
                </a:rPr>
                <a:t> </a:t>
              </a:r>
              <a:r>
                <a:rPr lang="es-PE" sz="4000" dirty="0" smtClean="0">
                  <a:solidFill>
                    <a:srgbClr val="0000FF"/>
                  </a:solidFill>
                  <a:latin typeface="Minion Pro" charset="0"/>
                  <a:cs typeface="Minion Pro" charset="0"/>
                </a:rPr>
                <a:t> </a:t>
              </a:r>
              <a:endParaRPr lang="es-PE" sz="4000" dirty="0" smtClean="0">
                <a:solidFill>
                  <a:srgbClr val="0000FF"/>
                </a:solidFill>
                <a:latin typeface="Minion Pro" charset="0"/>
                <a:cs typeface="Minion Pro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388238" y="555526"/>
              <a:ext cx="3113435" cy="866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PE" sz="4000" b="1" cap="small" dirty="0" smtClean="0">
                  <a:latin typeface="Cambria"/>
                  <a:cs typeface="Cambria"/>
                </a:rPr>
                <a:t>Tiempo Del Participio</a:t>
              </a:r>
              <a:endParaRPr lang="es-PE" sz="4000" b="1" cap="small" dirty="0">
                <a:latin typeface="Cambria"/>
                <a:cs typeface="Cambria"/>
              </a:endParaRPr>
            </a:p>
          </p:txBody>
        </p:sp>
      </p:grpSp>
      <p:sp>
        <p:nvSpPr>
          <p:cNvPr id="6" name="Chevron 5"/>
          <p:cNvSpPr/>
          <p:nvPr/>
        </p:nvSpPr>
        <p:spPr>
          <a:xfrm>
            <a:off x="539552" y="1779663"/>
            <a:ext cx="288032" cy="360040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5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07099" y="724223"/>
            <a:ext cx="8136902" cy="2778409"/>
            <a:chOff x="822523" y="555526"/>
            <a:chExt cx="4922119" cy="3402393"/>
          </a:xfrm>
        </p:grpSpPr>
        <p:sp>
          <p:nvSpPr>
            <p:cNvPr id="15361" name="Rectangle 3"/>
            <p:cNvSpPr>
              <a:spLocks noChangeArrowheads="1"/>
            </p:cNvSpPr>
            <p:nvPr/>
          </p:nvSpPr>
          <p:spPr bwMode="auto">
            <a:xfrm>
              <a:off x="822523" y="1583462"/>
              <a:ext cx="4922119" cy="2374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s-PE" sz="4000" dirty="0" smtClean="0">
                  <a:solidFill>
                    <a:srgbClr val="0000FF"/>
                  </a:solidFill>
                  <a:latin typeface="Minion Pro" charset="0"/>
                  <a:cs typeface="Minion Pro" charset="0"/>
                </a:rPr>
                <a:t>El aspecto </a:t>
              </a:r>
              <a:r>
                <a:rPr lang="es-PE" sz="4000" b="1" u="sng" dirty="0" smtClean="0">
                  <a:solidFill>
                    <a:srgbClr val="FF0000"/>
                  </a:solidFill>
                  <a:latin typeface="Minion Pro" charset="0"/>
                  <a:cs typeface="Minion Pro" charset="0"/>
                </a:rPr>
                <a:t>estativo</a:t>
              </a:r>
              <a:r>
                <a:rPr lang="es-PE" sz="4000" dirty="0" smtClean="0">
                  <a:solidFill>
                    <a:srgbClr val="0000FF"/>
                  </a:solidFill>
                  <a:latin typeface="Minion Pro" charset="0"/>
                  <a:cs typeface="Minion Pro" charset="0"/>
                </a:rPr>
                <a:t> se utilizapara describir </a:t>
              </a:r>
              <a:r>
                <a:rPr lang="es-PE" sz="4000" b="1" u="sng" dirty="0" smtClean="0">
                  <a:solidFill>
                    <a:srgbClr val="FF0000"/>
                  </a:solidFill>
                  <a:latin typeface="Minion Pro" charset="0"/>
                  <a:cs typeface="Minion Pro" charset="0"/>
                </a:rPr>
                <a:t>el estado de eventos o condiciones.</a:t>
              </a:r>
              <a:r>
                <a:rPr lang="es-PE" sz="4000" dirty="0" smtClean="0">
                  <a:solidFill>
                    <a:srgbClr val="0000FF"/>
                  </a:solidFill>
                  <a:latin typeface="Minion Pro" charset="0"/>
                  <a:cs typeface="Minion Pro" charset="0"/>
                </a:rPr>
                <a:t> </a:t>
              </a:r>
              <a:r>
                <a:rPr lang="es-PE" sz="4000" dirty="0" smtClean="0">
                  <a:solidFill>
                    <a:srgbClr val="0000FF"/>
                  </a:solidFill>
                  <a:latin typeface="Minion Pro" charset="0"/>
                  <a:cs typeface="Minion Pro" charset="0"/>
                </a:rPr>
                <a:t> </a:t>
              </a:r>
              <a:endParaRPr lang="es-PE" sz="4000" dirty="0" smtClean="0">
                <a:solidFill>
                  <a:srgbClr val="0000FF"/>
                </a:solidFill>
                <a:latin typeface="Minion Pro" charset="0"/>
                <a:cs typeface="Minion Pro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388238" y="555526"/>
              <a:ext cx="3113435" cy="866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PE" sz="4000" b="1" cap="small" dirty="0" smtClean="0">
                  <a:latin typeface="Cambria"/>
                  <a:cs typeface="Cambria"/>
                </a:rPr>
                <a:t>Tiempo Del Participio</a:t>
              </a:r>
              <a:endParaRPr lang="es-PE" sz="4000" b="1" cap="small" dirty="0">
                <a:latin typeface="Cambria"/>
                <a:cs typeface="Cambria"/>
              </a:endParaRPr>
            </a:p>
          </p:txBody>
        </p:sp>
      </p:grpSp>
      <p:sp>
        <p:nvSpPr>
          <p:cNvPr id="6" name="Chevron 5"/>
          <p:cNvSpPr/>
          <p:nvPr/>
        </p:nvSpPr>
        <p:spPr>
          <a:xfrm>
            <a:off x="539552" y="1779663"/>
            <a:ext cx="288032" cy="360040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539552" y="3795888"/>
            <a:ext cx="288032" cy="360040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3552569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4000" dirty="0" smtClean="0">
                <a:solidFill>
                  <a:srgbClr val="0000FF"/>
                </a:solidFill>
                <a:latin typeface="Minion Pro" charset="0"/>
                <a:cs typeface="Minion Pro" charset="0"/>
              </a:rPr>
              <a:t>En el futuro la idea es de una acci</a:t>
            </a:r>
            <a:r>
              <a:rPr lang="es-PE" sz="4000" dirty="0" smtClean="0">
                <a:solidFill>
                  <a:srgbClr val="0000FF"/>
                </a:solidFill>
                <a:latin typeface="Minion Pro" charset="0"/>
                <a:cs typeface="Minion Pro" charset="0"/>
              </a:rPr>
              <a:t>ó</a:t>
            </a:r>
            <a:r>
              <a:rPr lang="es-PE" sz="4000" dirty="0" smtClean="0">
                <a:solidFill>
                  <a:srgbClr val="0000FF"/>
                </a:solidFill>
                <a:latin typeface="Minion Pro" charset="0"/>
                <a:cs typeface="Minion Pro" charset="0"/>
              </a:rPr>
              <a:t>n en expectativa de cumplimiento.</a:t>
            </a:r>
            <a:endParaRPr lang="es-PE" sz="4000" b="1" u="sng" dirty="0">
              <a:solidFill>
                <a:srgbClr val="FF0000"/>
              </a:solidFill>
              <a:latin typeface="Minion Pro" charset="0"/>
              <a:cs typeface="Minio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175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15363" y="339502"/>
            <a:ext cx="49132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cap="small" dirty="0" err="1" smtClean="0">
                <a:latin typeface="Cambria"/>
                <a:cs typeface="Cambria"/>
              </a:rPr>
              <a:t>Participio</a:t>
            </a:r>
            <a:r>
              <a:rPr lang="en-US" sz="4000" b="1" cap="small" dirty="0" smtClean="0">
                <a:latin typeface="Cambria"/>
                <a:cs typeface="Cambria"/>
              </a:rPr>
              <a:t> Adverbial</a:t>
            </a:r>
            <a:endParaRPr lang="es-PE" sz="3200" b="1" cap="small" dirty="0">
              <a:latin typeface="Cambria"/>
              <a:cs typeface="Cambria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11560" y="1563638"/>
            <a:ext cx="812557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PE" sz="4800" dirty="0" smtClean="0">
                <a:solidFill>
                  <a:srgbClr val="0000FF"/>
                </a:solidFill>
                <a:latin typeface="Minion Pro" charset="0"/>
                <a:cs typeface="Minion Pro" charset="0"/>
              </a:rPr>
              <a:t>Es aquel que al estar relacionado con el verbo principal modifica al mismo.</a:t>
            </a:r>
            <a:endParaRPr lang="es-PE" sz="4800" dirty="0" smtClean="0">
              <a:solidFill>
                <a:srgbClr val="0000FF"/>
              </a:solidFill>
              <a:latin typeface="Minion Pro" charset="0"/>
              <a:cs typeface="Minio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37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673409"/>
            <a:ext cx="8641655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5400" b="1" dirty="0">
                <a:solidFill>
                  <a:srgbClr val="FF0000"/>
                </a:solidFill>
                <a:latin typeface="Minion Pro"/>
                <a:cs typeface="Minion Pro"/>
              </a:rPr>
              <a:t>βλέποντες</a:t>
            </a:r>
            <a:r>
              <a:rPr lang="el-GR" sz="5400" dirty="0">
                <a:latin typeface="Minion Pro"/>
                <a:cs typeface="Minion Pro"/>
              </a:rPr>
              <a:t> τὸν Ἰεσοῦν </a:t>
            </a:r>
            <a:r>
              <a:rPr lang="el-GR" sz="5400" dirty="0" smtClean="0">
                <a:latin typeface="Minion Pro"/>
                <a:cs typeface="Minion Pro"/>
              </a:rPr>
              <a:t>οἱ</a:t>
            </a:r>
            <a:r>
              <a:rPr lang="en-US" sz="5400" dirty="0" smtClean="0">
                <a:latin typeface="Minion Pro"/>
                <a:cs typeface="Minion Pro"/>
              </a:rPr>
              <a:t> </a:t>
            </a:r>
            <a:r>
              <a:rPr lang="el-GR" sz="5400" dirty="0" smtClean="0">
                <a:latin typeface="Minion Pro"/>
                <a:cs typeface="Minion Pro"/>
              </a:rPr>
              <a:t>μαθήται </a:t>
            </a:r>
            <a:r>
              <a:rPr lang="el-GR" sz="5400" dirty="0">
                <a:latin typeface="Minion Pro"/>
                <a:cs typeface="Minion Pro"/>
              </a:rPr>
              <a:t>λέγουσιν </a:t>
            </a:r>
            <a:r>
              <a:rPr lang="el-GR" sz="5400" dirty="0" smtClean="0">
                <a:latin typeface="Minion Pro"/>
                <a:cs typeface="Minion Pro"/>
              </a:rPr>
              <a:t>αὐτῷ</a:t>
            </a:r>
            <a:endParaRPr lang="en-US" sz="5400" dirty="0" smtClean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410600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1560" y="724222"/>
            <a:ext cx="8125576" cy="3886405"/>
            <a:chOff x="586637" y="555526"/>
            <a:chExt cx="4788148" cy="4759227"/>
          </a:xfrm>
        </p:grpSpPr>
        <p:sp>
          <p:nvSpPr>
            <p:cNvPr id="15361" name="Rectangle 3"/>
            <p:cNvSpPr>
              <a:spLocks noChangeArrowheads="1"/>
            </p:cNvSpPr>
            <p:nvPr/>
          </p:nvSpPr>
          <p:spPr bwMode="auto">
            <a:xfrm>
              <a:off x="586637" y="1583462"/>
              <a:ext cx="4788148" cy="3731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s-PE" sz="4800" dirty="0" smtClean="0">
                  <a:solidFill>
                    <a:srgbClr val="0000FF"/>
                  </a:solidFill>
                  <a:latin typeface="Minion Pro" charset="0"/>
                  <a:cs typeface="Minion Pro" charset="0"/>
                </a:rPr>
                <a:t>Es considerado un “adjetivo verbal” puesto que comparte características de verbo y adjetivo.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977826" y="555526"/>
              <a:ext cx="1934256" cy="866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PE" sz="4000" b="1" cap="small" dirty="0" smtClean="0">
                  <a:latin typeface="Cambria"/>
                  <a:cs typeface="Cambria"/>
                </a:rPr>
                <a:t>El Participio:</a:t>
              </a:r>
              <a:endParaRPr lang="es-PE" sz="4000" b="1" cap="small" dirty="0">
                <a:latin typeface="Cambria"/>
                <a:cs typeface="Cambr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7186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673409"/>
            <a:ext cx="8641655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5400" b="1" dirty="0">
                <a:solidFill>
                  <a:srgbClr val="FF0000"/>
                </a:solidFill>
                <a:latin typeface="Minion Pro"/>
                <a:cs typeface="Minion Pro"/>
              </a:rPr>
              <a:t>βλέποντες</a:t>
            </a:r>
            <a:r>
              <a:rPr lang="el-GR" sz="5400" dirty="0">
                <a:latin typeface="Minion Pro"/>
                <a:cs typeface="Minion Pro"/>
              </a:rPr>
              <a:t> τὸν Ἰεσοῦν </a:t>
            </a:r>
            <a:r>
              <a:rPr lang="el-GR" sz="5400" dirty="0" smtClean="0">
                <a:latin typeface="Minion Pro"/>
                <a:cs typeface="Minion Pro"/>
              </a:rPr>
              <a:t>οἱ</a:t>
            </a:r>
            <a:r>
              <a:rPr lang="en-US" sz="5400" dirty="0" smtClean="0">
                <a:latin typeface="Minion Pro"/>
                <a:cs typeface="Minion Pro"/>
              </a:rPr>
              <a:t> </a:t>
            </a:r>
            <a:r>
              <a:rPr lang="el-GR" sz="5400" dirty="0" smtClean="0">
                <a:latin typeface="Minion Pro"/>
                <a:cs typeface="Minion Pro"/>
              </a:rPr>
              <a:t>μαθήται </a:t>
            </a:r>
            <a:r>
              <a:rPr lang="el-GR" sz="5400" dirty="0">
                <a:latin typeface="Minion Pro"/>
                <a:cs typeface="Minion Pro"/>
              </a:rPr>
              <a:t>λέγουσιν </a:t>
            </a:r>
            <a:r>
              <a:rPr lang="el-GR" sz="5400" dirty="0" smtClean="0">
                <a:latin typeface="Minion Pro"/>
                <a:cs typeface="Minion Pro"/>
              </a:rPr>
              <a:t>αὐτῷ</a:t>
            </a:r>
            <a:endParaRPr lang="en-US" sz="5400" dirty="0" smtClean="0">
              <a:latin typeface="Minion Pro"/>
              <a:cs typeface="Minion Pro"/>
            </a:endParaRPr>
          </a:p>
        </p:txBody>
      </p:sp>
      <p:sp>
        <p:nvSpPr>
          <p:cNvPr id="5" name="Rectangle 80"/>
          <p:cNvSpPr>
            <a:spLocks noChangeArrowheads="1"/>
          </p:cNvSpPr>
          <p:nvPr/>
        </p:nvSpPr>
        <p:spPr bwMode="auto">
          <a:xfrm>
            <a:off x="683572" y="267494"/>
            <a:ext cx="23591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4000" b="1" dirty="0" smtClean="0">
                <a:solidFill>
                  <a:srgbClr val="FF0000"/>
                </a:solidFill>
                <a:latin typeface="Minion Pro"/>
                <a:cs typeface="Minion Pro"/>
              </a:rPr>
              <a:t>PAP PMN</a:t>
            </a:r>
            <a:endParaRPr lang="es-PE" sz="4000" b="1" dirty="0">
              <a:solidFill>
                <a:srgbClr val="FF0000"/>
              </a:solidFill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44771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673409"/>
            <a:ext cx="8641655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5400" b="1" dirty="0">
                <a:solidFill>
                  <a:srgbClr val="FF0000"/>
                </a:solidFill>
                <a:latin typeface="Minion Pro"/>
                <a:cs typeface="Minion Pro"/>
              </a:rPr>
              <a:t>βλέποντες</a:t>
            </a:r>
            <a:r>
              <a:rPr lang="el-GR" sz="5400" dirty="0">
                <a:latin typeface="Minion Pro"/>
                <a:cs typeface="Minion Pro"/>
              </a:rPr>
              <a:t> τὸν Ἰεσοῦν </a:t>
            </a:r>
            <a:r>
              <a:rPr lang="el-GR" sz="5400" dirty="0" smtClean="0">
                <a:latin typeface="Minion Pro"/>
                <a:cs typeface="Minion Pro"/>
              </a:rPr>
              <a:t>οἱ</a:t>
            </a:r>
            <a:r>
              <a:rPr lang="en-US" sz="5400" dirty="0" smtClean="0">
                <a:latin typeface="Minion Pro"/>
                <a:cs typeface="Minion Pro"/>
              </a:rPr>
              <a:t> </a:t>
            </a:r>
            <a:r>
              <a:rPr lang="el-GR" sz="5400" dirty="0" smtClean="0">
                <a:latin typeface="Minion Pro"/>
                <a:cs typeface="Minion Pro"/>
              </a:rPr>
              <a:t>μαθήται </a:t>
            </a:r>
            <a:r>
              <a:rPr lang="el-GR" sz="5400" dirty="0">
                <a:latin typeface="Minion Pro"/>
                <a:cs typeface="Minion Pro"/>
              </a:rPr>
              <a:t>λέγουσιν </a:t>
            </a:r>
            <a:r>
              <a:rPr lang="el-GR" sz="5400" dirty="0" smtClean="0">
                <a:latin typeface="Minion Pro"/>
                <a:cs typeface="Minion Pro"/>
              </a:rPr>
              <a:t>αὐτῷ</a:t>
            </a:r>
            <a:endParaRPr lang="en-US" sz="5400" dirty="0" smtClean="0">
              <a:latin typeface="Minion Pro"/>
              <a:cs typeface="Minion Pro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2837" y="3121681"/>
            <a:ext cx="8641655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Minion Pro"/>
                <a:cs typeface="Minion Pro"/>
              </a:rPr>
              <a:t>Viendo</a:t>
            </a:r>
            <a:r>
              <a:rPr lang="en-US" sz="5400" b="1" dirty="0" smtClean="0">
                <a:solidFill>
                  <a:srgbClr val="FF0000"/>
                </a:solidFill>
                <a:latin typeface="Minion Pro"/>
                <a:cs typeface="Minion Pro"/>
              </a:rPr>
              <a:t>/</a:t>
            </a:r>
            <a:r>
              <a:rPr lang="en-US" sz="5400" b="1" dirty="0" err="1" smtClean="0">
                <a:solidFill>
                  <a:srgbClr val="FF0000"/>
                </a:solidFill>
                <a:latin typeface="Minion Pro"/>
                <a:cs typeface="Minion Pro"/>
              </a:rPr>
              <a:t>mientras</a:t>
            </a:r>
            <a:r>
              <a:rPr lang="en-US" sz="5400" b="1" dirty="0" smtClean="0">
                <a:solidFill>
                  <a:srgbClr val="FF0000"/>
                </a:solidFill>
                <a:latin typeface="Minion Pro"/>
                <a:cs typeface="Minion Pro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Minion Pro"/>
                <a:cs typeface="Minion Pro"/>
              </a:rPr>
              <a:t>ven</a:t>
            </a:r>
            <a:r>
              <a:rPr lang="en-US" sz="5400" b="1" dirty="0" smtClean="0">
                <a:solidFill>
                  <a:srgbClr val="FF0000"/>
                </a:solidFill>
                <a:latin typeface="Minion Pro"/>
                <a:cs typeface="Minion Pro"/>
              </a:rPr>
              <a:t> </a:t>
            </a:r>
            <a:r>
              <a:rPr lang="en-US" sz="5400" dirty="0" smtClean="0">
                <a:latin typeface="Minion Pro"/>
                <a:cs typeface="Minion Pro"/>
              </a:rPr>
              <a:t>a </a:t>
            </a:r>
            <a:r>
              <a:rPr lang="en-US" sz="5400" dirty="0" err="1" smtClean="0">
                <a:latin typeface="Minion Pro"/>
                <a:cs typeface="Minion Pro"/>
              </a:rPr>
              <a:t>Jes</a:t>
            </a:r>
            <a:r>
              <a:rPr lang="en-US" sz="5400" dirty="0" err="1" smtClean="0">
                <a:latin typeface="Minion Pro"/>
                <a:cs typeface="Minion Pro"/>
              </a:rPr>
              <a:t>ús</a:t>
            </a:r>
            <a:r>
              <a:rPr lang="en-US" sz="5400" dirty="0" smtClean="0">
                <a:latin typeface="Minion Pro"/>
                <a:cs typeface="Minion Pro"/>
              </a:rPr>
              <a:t> los </a:t>
            </a:r>
            <a:r>
              <a:rPr lang="en-US" sz="5400" dirty="0" err="1" smtClean="0">
                <a:latin typeface="Minion Pro"/>
                <a:cs typeface="Minion Pro"/>
              </a:rPr>
              <a:t>discípulos</a:t>
            </a:r>
            <a:r>
              <a:rPr lang="en-US" sz="5400" dirty="0" smtClean="0">
                <a:latin typeface="Minion Pro"/>
                <a:cs typeface="Minion Pro"/>
              </a:rPr>
              <a:t> </a:t>
            </a:r>
            <a:r>
              <a:rPr lang="en-US" sz="5400" dirty="0" err="1" smtClean="0">
                <a:latin typeface="Minion Pro"/>
                <a:cs typeface="Minion Pro"/>
              </a:rPr>
              <a:t>dicen</a:t>
            </a:r>
            <a:r>
              <a:rPr lang="en-US" sz="5400" dirty="0" smtClean="0">
                <a:latin typeface="Minion Pro"/>
                <a:cs typeface="Minion Pro"/>
              </a:rPr>
              <a:t>…</a:t>
            </a:r>
            <a:endParaRPr lang="en-US" sz="5400" dirty="0" smtClean="0">
              <a:latin typeface="Minion Pro"/>
              <a:cs typeface="Minion Pro"/>
            </a:endParaRPr>
          </a:p>
        </p:txBody>
      </p:sp>
      <p:sp>
        <p:nvSpPr>
          <p:cNvPr id="5" name="Rectangle 80"/>
          <p:cNvSpPr>
            <a:spLocks noChangeArrowheads="1"/>
          </p:cNvSpPr>
          <p:nvPr/>
        </p:nvSpPr>
        <p:spPr bwMode="auto">
          <a:xfrm>
            <a:off x="683572" y="267494"/>
            <a:ext cx="23591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4000" b="1" dirty="0" smtClean="0">
                <a:solidFill>
                  <a:srgbClr val="FF0000"/>
                </a:solidFill>
                <a:latin typeface="Minion Pro"/>
                <a:cs typeface="Minion Pro"/>
              </a:rPr>
              <a:t>PAP PMN</a:t>
            </a:r>
            <a:endParaRPr lang="es-PE" sz="4000" b="1" dirty="0">
              <a:solidFill>
                <a:srgbClr val="FF0000"/>
              </a:solidFill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44771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673409"/>
            <a:ext cx="8641655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5400" b="1" dirty="0" smtClean="0">
                <a:solidFill>
                  <a:srgbClr val="FF0000"/>
                </a:solidFill>
                <a:latin typeface="Minion Pro"/>
                <a:cs typeface="Minion Pro"/>
              </a:rPr>
              <a:t>ἀκούουσαι</a:t>
            </a:r>
            <a:r>
              <a:rPr lang="el-GR" sz="5400" dirty="0" smtClean="0">
                <a:latin typeface="Minion Pro"/>
                <a:cs typeface="Minion Pro"/>
              </a:rPr>
              <a:t> </a:t>
            </a:r>
            <a:r>
              <a:rPr lang="el-GR" sz="5400" dirty="0">
                <a:latin typeface="Minion Pro"/>
                <a:cs typeface="Minion Pro"/>
              </a:rPr>
              <a:t>τὸ εὐαγγέλιον οὐκ ἐπιστεύσαν ἐν Χριστῷ </a:t>
            </a:r>
            <a:endParaRPr lang="el-GR" sz="54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307836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673409"/>
            <a:ext cx="8641655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5400" b="1" dirty="0" smtClean="0">
                <a:solidFill>
                  <a:srgbClr val="FF0000"/>
                </a:solidFill>
                <a:latin typeface="Minion Pro"/>
                <a:cs typeface="Minion Pro"/>
              </a:rPr>
              <a:t>ἀκούουσαι</a:t>
            </a:r>
            <a:r>
              <a:rPr lang="el-GR" sz="5400" dirty="0" smtClean="0">
                <a:latin typeface="Minion Pro"/>
                <a:cs typeface="Minion Pro"/>
              </a:rPr>
              <a:t> </a:t>
            </a:r>
            <a:r>
              <a:rPr lang="el-GR" sz="5400" dirty="0">
                <a:latin typeface="Minion Pro"/>
                <a:cs typeface="Minion Pro"/>
              </a:rPr>
              <a:t>τὸ εὐαγγέλιον οὐκ ἐπιστεύσαν ἐν Χριστῷ </a:t>
            </a:r>
            <a:endParaRPr lang="el-GR" sz="5400" dirty="0">
              <a:latin typeface="Minion Pro"/>
              <a:cs typeface="Minion Pro"/>
            </a:endParaRPr>
          </a:p>
        </p:txBody>
      </p:sp>
      <p:sp>
        <p:nvSpPr>
          <p:cNvPr id="5" name="Rectangle 80"/>
          <p:cNvSpPr>
            <a:spLocks noChangeArrowheads="1"/>
          </p:cNvSpPr>
          <p:nvPr/>
        </p:nvSpPr>
        <p:spPr bwMode="auto">
          <a:xfrm>
            <a:off x="683572" y="267494"/>
            <a:ext cx="21852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4000" b="1" dirty="0" smtClean="0">
                <a:solidFill>
                  <a:srgbClr val="FF0000"/>
                </a:solidFill>
                <a:latin typeface="Minion Pro"/>
                <a:cs typeface="Minion Pro"/>
              </a:rPr>
              <a:t>PAP PFN</a:t>
            </a:r>
            <a:endParaRPr lang="es-PE" sz="4000" b="1" dirty="0">
              <a:solidFill>
                <a:srgbClr val="FF0000"/>
              </a:solidFill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15786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673409"/>
            <a:ext cx="8641655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5400" b="1" dirty="0" smtClean="0">
                <a:solidFill>
                  <a:srgbClr val="FF0000"/>
                </a:solidFill>
                <a:latin typeface="Minion Pro"/>
                <a:cs typeface="Minion Pro"/>
              </a:rPr>
              <a:t>ἀκούουσαι</a:t>
            </a:r>
            <a:r>
              <a:rPr lang="el-GR" sz="5400" dirty="0" smtClean="0">
                <a:latin typeface="Minion Pro"/>
                <a:cs typeface="Minion Pro"/>
              </a:rPr>
              <a:t> </a:t>
            </a:r>
            <a:r>
              <a:rPr lang="el-GR" sz="5400" dirty="0">
                <a:latin typeface="Minion Pro"/>
                <a:cs typeface="Minion Pro"/>
              </a:rPr>
              <a:t>τὸ εὐαγγέλιον οὐκ ἐπιστεύσαν ἐν Χριστῷ </a:t>
            </a:r>
            <a:endParaRPr lang="el-GR" sz="5400" dirty="0">
              <a:latin typeface="Minion Pro"/>
              <a:cs typeface="Minion Pro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1523" y="3121679"/>
            <a:ext cx="864096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Minion Pro"/>
                <a:cs typeface="Minion Pro"/>
              </a:rPr>
              <a:t>mientras</a:t>
            </a:r>
            <a:r>
              <a:rPr lang="en-US" sz="4800" b="1" dirty="0" smtClean="0">
                <a:solidFill>
                  <a:srgbClr val="FF0000"/>
                </a:solidFill>
                <a:latin typeface="Minion Pro"/>
                <a:cs typeface="Minion Pro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Minion Pro"/>
                <a:cs typeface="Minion Pro"/>
              </a:rPr>
              <a:t>o</a:t>
            </a:r>
            <a:r>
              <a:rPr lang="en-US" sz="4800" b="1" dirty="0" err="1" smtClean="0">
                <a:solidFill>
                  <a:srgbClr val="FF0000"/>
                </a:solidFill>
                <a:latin typeface="Minion Pro"/>
                <a:cs typeface="Minion Pro"/>
              </a:rPr>
              <a:t>í</a:t>
            </a:r>
            <a:r>
              <a:rPr lang="en-US" sz="4800" b="1" dirty="0" err="1" smtClean="0">
                <a:solidFill>
                  <a:srgbClr val="FF0000"/>
                </a:solidFill>
                <a:latin typeface="Minion Pro"/>
                <a:cs typeface="Minion Pro"/>
              </a:rPr>
              <a:t>an</a:t>
            </a:r>
            <a:r>
              <a:rPr lang="en-US" sz="4800" b="1" dirty="0" smtClean="0">
                <a:solidFill>
                  <a:srgbClr val="FF0000"/>
                </a:solidFill>
                <a:latin typeface="Minion Pro"/>
                <a:cs typeface="Minion Pro"/>
              </a:rPr>
              <a:t>/</a:t>
            </a:r>
            <a:r>
              <a:rPr lang="en-US" sz="4800" b="1" dirty="0" err="1" smtClean="0">
                <a:solidFill>
                  <a:srgbClr val="FF0000"/>
                </a:solidFill>
                <a:latin typeface="Minion Pro"/>
                <a:cs typeface="Minion Pro"/>
              </a:rPr>
              <a:t>oyendo</a:t>
            </a:r>
            <a:r>
              <a:rPr lang="en-US" sz="4800" b="1" dirty="0" smtClean="0">
                <a:solidFill>
                  <a:srgbClr val="FF0000"/>
                </a:solidFill>
                <a:latin typeface="Minion Pro"/>
                <a:cs typeface="Minion Pro"/>
              </a:rPr>
              <a:t> </a:t>
            </a:r>
            <a:r>
              <a:rPr lang="en-US" sz="4800" dirty="0" smtClean="0">
                <a:latin typeface="Minion Pro"/>
                <a:cs typeface="Minion Pro"/>
              </a:rPr>
              <a:t>el </a:t>
            </a:r>
            <a:r>
              <a:rPr lang="en-US" sz="4800" dirty="0" err="1" smtClean="0">
                <a:latin typeface="Minion Pro"/>
                <a:cs typeface="Minion Pro"/>
              </a:rPr>
              <a:t>evangelio</a:t>
            </a:r>
            <a:r>
              <a:rPr lang="en-US" sz="4800" dirty="0" smtClean="0">
                <a:latin typeface="Minion Pro"/>
                <a:cs typeface="Minion Pro"/>
              </a:rPr>
              <a:t> no </a:t>
            </a:r>
            <a:r>
              <a:rPr lang="en-US" sz="4800" dirty="0" err="1" smtClean="0">
                <a:latin typeface="Minion Pro"/>
                <a:cs typeface="Minion Pro"/>
              </a:rPr>
              <a:t>creyeron</a:t>
            </a:r>
            <a:r>
              <a:rPr lang="en-US" sz="4800" dirty="0" smtClean="0">
                <a:latin typeface="Minion Pro"/>
                <a:cs typeface="Minion Pro"/>
              </a:rPr>
              <a:t> en Cristo …</a:t>
            </a:r>
            <a:endParaRPr lang="en-US" sz="4800" dirty="0" smtClean="0">
              <a:latin typeface="Minion Pro"/>
              <a:cs typeface="Minion Pro"/>
            </a:endParaRPr>
          </a:p>
        </p:txBody>
      </p:sp>
      <p:sp>
        <p:nvSpPr>
          <p:cNvPr id="5" name="Rectangle 80"/>
          <p:cNvSpPr>
            <a:spLocks noChangeArrowheads="1"/>
          </p:cNvSpPr>
          <p:nvPr/>
        </p:nvSpPr>
        <p:spPr bwMode="auto">
          <a:xfrm>
            <a:off x="683572" y="267494"/>
            <a:ext cx="21852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4000" b="1" dirty="0" smtClean="0">
                <a:solidFill>
                  <a:srgbClr val="FF0000"/>
                </a:solidFill>
                <a:latin typeface="Minion Pro"/>
                <a:cs typeface="Minion Pro"/>
              </a:rPr>
              <a:t>PAP PFN</a:t>
            </a:r>
            <a:endParaRPr lang="es-PE" sz="4000" b="1" dirty="0">
              <a:solidFill>
                <a:srgbClr val="FF0000"/>
              </a:solidFill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15786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303610"/>
            <a:ext cx="86416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3200" dirty="0" smtClean="0">
                <a:latin typeface="Minion Pro"/>
                <a:cs typeface="Minion Pro"/>
              </a:rPr>
              <a:t>Mt</a:t>
            </a:r>
            <a:r>
              <a:rPr lang="en-US" sz="3200" dirty="0" smtClean="0">
                <a:latin typeface="Minion Pro"/>
                <a:cs typeface="Minion Pro"/>
              </a:rPr>
              <a:t>.</a:t>
            </a:r>
            <a:r>
              <a:rPr lang="el-GR" sz="3200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13:13 διὰ τοῦτο ἐν παραβολαῖς αὐτοῖς λαλῶ, ὅτι βλέποντες οὐ βλέπουσιν καὶ ἀκούοντες οὐκ ἀκούουσιν οὐδὲ συνίουσιν,</a:t>
            </a:r>
            <a:endParaRPr lang="en-US" sz="3200" dirty="0" smtClean="0">
              <a:latin typeface="Minion Pro"/>
              <a:cs typeface="Minion Pro"/>
            </a:endParaRP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496078"/>
              </p:ext>
            </p:extLst>
          </p:nvPr>
        </p:nvGraphicFramePr>
        <p:xfrm>
          <a:off x="179388" y="3108985"/>
          <a:ext cx="8845550" cy="1623005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Tiempo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Voz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Modo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Persona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Forma léxica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Traducción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βλέποντες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ἀκούοντες</a:t>
                      </a: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778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303610"/>
            <a:ext cx="86416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3200" dirty="0" smtClean="0">
                <a:latin typeface="Minion Pro"/>
                <a:cs typeface="Minion Pro"/>
              </a:rPr>
              <a:t>Mt</a:t>
            </a:r>
            <a:r>
              <a:rPr lang="en-US" sz="3200" dirty="0" smtClean="0">
                <a:latin typeface="Minion Pro"/>
                <a:cs typeface="Minion Pro"/>
              </a:rPr>
              <a:t>.</a:t>
            </a:r>
            <a:r>
              <a:rPr lang="el-GR" sz="3200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13:13 διὰ τοῦτο ἐν παραβολαῖς αὐτοῖς λαλῶ, ὅτι βλέποντες οὐ βλέπουσιν καὶ ἀκούοντες οὐκ ἀκούουσιν οὐδὲ συνίουσιν,</a:t>
            </a:r>
            <a:endParaRPr lang="en-US" sz="3200" dirty="0" smtClean="0">
              <a:latin typeface="Minion Pro"/>
              <a:cs typeface="Minion Pro"/>
            </a:endParaRP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96998"/>
              </p:ext>
            </p:extLst>
          </p:nvPr>
        </p:nvGraphicFramePr>
        <p:xfrm>
          <a:off x="179388" y="3108985"/>
          <a:ext cx="8845550" cy="1623005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Tiempo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Voz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Modo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Persona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Forma léxica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Traducción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βλέποντες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M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N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βλέπ</a:t>
                      </a:r>
                      <a:r>
                        <a:rPr lang="es-ES_tradnl" sz="2400" dirty="0" err="1" smtClean="0">
                          <a:latin typeface="Minion Pro"/>
                          <a:cs typeface="Minion Pro"/>
                        </a:rPr>
                        <a:t>ω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viendo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ἀκούοντες</a:t>
                      </a: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95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303610"/>
            <a:ext cx="86416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3200" dirty="0" smtClean="0">
                <a:latin typeface="Minion Pro"/>
                <a:cs typeface="Minion Pro"/>
              </a:rPr>
              <a:t>Mt</a:t>
            </a:r>
            <a:r>
              <a:rPr lang="en-US" sz="3200" dirty="0" smtClean="0">
                <a:latin typeface="Minion Pro"/>
                <a:cs typeface="Minion Pro"/>
              </a:rPr>
              <a:t>.</a:t>
            </a:r>
            <a:r>
              <a:rPr lang="el-GR" sz="3200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13:13 διὰ τοῦτο ἐν παραβολαῖς αὐτοῖς λαλῶ, ὅτι βλέποντες οὐ βλέπουσιν καὶ ἀκούοντες οὐκ ἀκούουσιν οὐδὲ συνίουσιν,</a:t>
            </a:r>
            <a:endParaRPr lang="en-US" sz="3200" dirty="0" smtClean="0">
              <a:latin typeface="Minion Pro"/>
              <a:cs typeface="Minion Pro"/>
            </a:endParaRP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836675"/>
              </p:ext>
            </p:extLst>
          </p:nvPr>
        </p:nvGraphicFramePr>
        <p:xfrm>
          <a:off x="179388" y="3108985"/>
          <a:ext cx="8845550" cy="1623005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Tiempo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Voz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Modo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Persona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Forma léxica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Traducción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βλέποντες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M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N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βλέπ</a:t>
                      </a:r>
                      <a:r>
                        <a:rPr lang="es-ES_tradnl" sz="2400" dirty="0" err="1" smtClean="0">
                          <a:latin typeface="Minion Pro"/>
                          <a:cs typeface="Minion Pro"/>
                        </a:rPr>
                        <a:t>ω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viendo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ἀκούοντες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M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N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ἀκούω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oyendo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455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303610"/>
            <a:ext cx="86416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3200" dirty="0" smtClean="0">
                <a:latin typeface="Minion Pro"/>
                <a:cs typeface="Minion Pro"/>
              </a:rPr>
              <a:t>Mt</a:t>
            </a:r>
            <a:r>
              <a:rPr lang="en-US" sz="3200" dirty="0" smtClean="0">
                <a:latin typeface="Minion Pro"/>
                <a:cs typeface="Minion Pro"/>
              </a:rPr>
              <a:t>.</a:t>
            </a:r>
            <a:r>
              <a:rPr lang="el-GR" sz="3200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13:13 διὰ τοῦτο ἐν παραβολαῖς αὐτοῖς λαλῶ, ὅτι βλέποντες οὐ βλέπουσιν καὶ ἀκούοντες οὐκ ἀκούουσιν οὐδὲ συνίουσιν,</a:t>
            </a:r>
            <a:endParaRPr lang="en-US" sz="3200" dirty="0" smtClean="0">
              <a:latin typeface="Minion Pro"/>
              <a:cs typeface="Minion Pro"/>
            </a:endParaRP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193643"/>
              </p:ext>
            </p:extLst>
          </p:nvPr>
        </p:nvGraphicFramePr>
        <p:xfrm>
          <a:off x="179388" y="3108985"/>
          <a:ext cx="8845550" cy="1623005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Tiempo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Voz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Modo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Persona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Forma léxica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Traducción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βλέποντες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M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N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βλέπ</a:t>
                      </a:r>
                      <a:r>
                        <a:rPr lang="es-ES_tradnl" sz="2400" dirty="0" err="1" smtClean="0">
                          <a:latin typeface="Minion Pro"/>
                          <a:cs typeface="Minion Pro"/>
                        </a:rPr>
                        <a:t>ω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viendo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ἀκούοντες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M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N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ἀκούω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oyendo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0829" y="1913634"/>
            <a:ext cx="88931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MX" sz="2800" dirty="0">
                <a:solidFill>
                  <a:srgbClr val="0000FF"/>
                </a:solidFill>
                <a:latin typeface="Minion Pro"/>
                <a:cs typeface="Minion Pro"/>
              </a:rPr>
              <a:t>“Por esta razón, hablo a ellos en parábolas, porque </a:t>
            </a:r>
            <a:r>
              <a:rPr lang="es-MX" sz="2800" b="1" dirty="0">
                <a:solidFill>
                  <a:srgbClr val="0000FF"/>
                </a:solidFill>
                <a:latin typeface="Minion Pro"/>
                <a:cs typeface="Minion Pro"/>
              </a:rPr>
              <a:t>viendo</a:t>
            </a:r>
            <a:r>
              <a:rPr lang="es-MX" sz="2800" dirty="0">
                <a:solidFill>
                  <a:srgbClr val="0000FF"/>
                </a:solidFill>
                <a:latin typeface="Minion Pro"/>
                <a:cs typeface="Minion Pro"/>
              </a:rPr>
              <a:t> no ven y </a:t>
            </a:r>
            <a:r>
              <a:rPr lang="es-MX" sz="2800" b="1" dirty="0">
                <a:solidFill>
                  <a:srgbClr val="0000FF"/>
                </a:solidFill>
                <a:latin typeface="Minion Pro"/>
                <a:cs typeface="Minion Pro"/>
              </a:rPr>
              <a:t>oyendo</a:t>
            </a:r>
            <a:r>
              <a:rPr lang="es-MX" sz="2800" dirty="0">
                <a:solidFill>
                  <a:srgbClr val="0000FF"/>
                </a:solidFill>
                <a:latin typeface="Minion Pro"/>
                <a:cs typeface="Minion Pro"/>
              </a:rPr>
              <a:t> no oyen ni entienden”</a:t>
            </a:r>
            <a:endParaRPr lang="es-PE" sz="2800" dirty="0">
              <a:solidFill>
                <a:srgbClr val="0000FF"/>
              </a:solidFill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2278455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8961" y="339502"/>
            <a:ext cx="47766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4000" b="1" cap="small" dirty="0" smtClean="0">
                <a:latin typeface="Cambria"/>
                <a:cs typeface="Cambria"/>
              </a:rPr>
              <a:t>Participio Adjetival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11560" y="1563638"/>
            <a:ext cx="812557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PE" sz="4800" dirty="0" smtClean="0">
                <a:solidFill>
                  <a:srgbClr val="0000FF"/>
                </a:solidFill>
                <a:latin typeface="Minion Pro" charset="0"/>
                <a:cs typeface="Minion Pro" charset="0"/>
              </a:rPr>
              <a:t>Es aquel que act</a:t>
            </a:r>
            <a:r>
              <a:rPr lang="es-PE" sz="4800" dirty="0" smtClean="0">
                <a:solidFill>
                  <a:srgbClr val="0000FF"/>
                </a:solidFill>
                <a:latin typeface="Minion Pro" charset="0"/>
                <a:cs typeface="Minion Pro" charset="0"/>
              </a:rPr>
              <a:t>úa como un adjetivo y modifica al sustantivo o toma el lugar de uno.</a:t>
            </a:r>
            <a:endParaRPr lang="es-PE" sz="4800" dirty="0" smtClean="0">
              <a:solidFill>
                <a:srgbClr val="0000FF"/>
              </a:solidFill>
              <a:latin typeface="Minion Pro" charset="0"/>
              <a:cs typeface="Minio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49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07099" y="724221"/>
            <a:ext cx="8136902" cy="2234864"/>
            <a:chOff x="822523" y="555526"/>
            <a:chExt cx="4922119" cy="2736775"/>
          </a:xfrm>
        </p:grpSpPr>
        <p:sp>
          <p:nvSpPr>
            <p:cNvPr id="15361" name="Rectangle 3"/>
            <p:cNvSpPr>
              <a:spLocks noChangeArrowheads="1"/>
            </p:cNvSpPr>
            <p:nvPr/>
          </p:nvSpPr>
          <p:spPr bwMode="auto">
            <a:xfrm>
              <a:off x="822523" y="1671641"/>
              <a:ext cx="4922119" cy="1620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s-PE" sz="4000" dirty="0" smtClean="0">
                  <a:solidFill>
                    <a:srgbClr val="0000FF"/>
                  </a:solidFill>
                  <a:latin typeface="Minion Pro" charset="0"/>
                  <a:cs typeface="Minion Pro" charset="0"/>
                </a:rPr>
                <a:t>Como verbo, tiene tiempo y voz (present, aoristo, perfecto).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952150" y="555526"/>
              <a:ext cx="1985609" cy="866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PE" sz="4000" b="1" cap="small" dirty="0" smtClean="0">
                  <a:latin typeface="Cambria"/>
                  <a:cs typeface="Cambria"/>
                </a:rPr>
                <a:t>El Participio:</a:t>
              </a:r>
              <a:endParaRPr lang="es-PE" sz="4000" b="1" cap="small" dirty="0">
                <a:latin typeface="Cambria"/>
                <a:cs typeface="Cambria"/>
              </a:endParaRPr>
            </a:p>
          </p:txBody>
        </p:sp>
      </p:grpSp>
      <p:sp>
        <p:nvSpPr>
          <p:cNvPr id="6" name="Chevron 5"/>
          <p:cNvSpPr/>
          <p:nvPr/>
        </p:nvSpPr>
        <p:spPr>
          <a:xfrm>
            <a:off x="539552" y="1851672"/>
            <a:ext cx="288032" cy="360040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3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673409"/>
            <a:ext cx="8641655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5400" dirty="0" smtClean="0">
                <a:latin typeface="Minion Pro"/>
                <a:cs typeface="Minion Pro"/>
              </a:rPr>
              <a:t>ὁ </a:t>
            </a:r>
            <a:r>
              <a:rPr lang="el-GR" sz="5400" dirty="0">
                <a:latin typeface="Minion Pro"/>
                <a:cs typeface="Minion Pro"/>
              </a:rPr>
              <a:t>ἄνθρωπος </a:t>
            </a:r>
            <a:r>
              <a:rPr lang="el-GR" sz="5400" b="1" dirty="0">
                <a:solidFill>
                  <a:srgbClr val="FF0000"/>
                </a:solidFill>
                <a:latin typeface="Minion Pro"/>
                <a:cs typeface="Minion Pro"/>
              </a:rPr>
              <a:t>ὁ βασιλεύων </a:t>
            </a:r>
            <a:r>
              <a:rPr lang="el-GR" sz="5400" dirty="0">
                <a:latin typeface="Minion Pro"/>
                <a:cs typeface="Minion Pro"/>
              </a:rPr>
              <a:t>λέγει σοι </a:t>
            </a:r>
            <a:endParaRPr lang="el-GR" sz="54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306286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673409"/>
            <a:ext cx="8641655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5400" dirty="0" smtClean="0">
                <a:latin typeface="Minion Pro"/>
                <a:cs typeface="Minion Pro"/>
              </a:rPr>
              <a:t>ὁ </a:t>
            </a:r>
            <a:r>
              <a:rPr lang="el-GR" sz="5400" dirty="0">
                <a:latin typeface="Minion Pro"/>
                <a:cs typeface="Minion Pro"/>
              </a:rPr>
              <a:t>ἄνθρωπος </a:t>
            </a:r>
            <a:r>
              <a:rPr lang="el-GR" sz="5400" b="1" dirty="0">
                <a:solidFill>
                  <a:srgbClr val="FF0000"/>
                </a:solidFill>
                <a:latin typeface="Minion Pro"/>
                <a:cs typeface="Minion Pro"/>
              </a:rPr>
              <a:t>ὁ βασιλεύων </a:t>
            </a:r>
            <a:r>
              <a:rPr lang="el-GR" sz="5400" dirty="0">
                <a:latin typeface="Minion Pro"/>
                <a:cs typeface="Minion Pro"/>
              </a:rPr>
              <a:t>λέγει σοι </a:t>
            </a:r>
            <a:endParaRPr lang="el-GR" sz="5400" dirty="0">
              <a:latin typeface="Minion Pro"/>
              <a:cs typeface="Minion Pro"/>
            </a:endParaRPr>
          </a:p>
        </p:txBody>
      </p:sp>
      <p:sp>
        <p:nvSpPr>
          <p:cNvPr id="5" name="Rectangle 80"/>
          <p:cNvSpPr>
            <a:spLocks noChangeArrowheads="1"/>
          </p:cNvSpPr>
          <p:nvPr/>
        </p:nvSpPr>
        <p:spPr bwMode="auto">
          <a:xfrm>
            <a:off x="4716016" y="267494"/>
            <a:ext cx="23052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4000" b="1" dirty="0" smtClean="0">
                <a:solidFill>
                  <a:srgbClr val="FF0000"/>
                </a:solidFill>
                <a:latin typeface="Minion Pro"/>
                <a:cs typeface="Minion Pro"/>
              </a:rPr>
              <a:t>PAP SMN</a:t>
            </a:r>
            <a:endParaRPr lang="es-PE" sz="4000" b="1" dirty="0">
              <a:solidFill>
                <a:srgbClr val="FF0000"/>
              </a:solidFill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398478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673409"/>
            <a:ext cx="8641655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5400" dirty="0" smtClean="0">
                <a:latin typeface="Minion Pro"/>
                <a:cs typeface="Minion Pro"/>
              </a:rPr>
              <a:t>ὁ </a:t>
            </a:r>
            <a:r>
              <a:rPr lang="el-GR" sz="5400" dirty="0">
                <a:latin typeface="Minion Pro"/>
                <a:cs typeface="Minion Pro"/>
              </a:rPr>
              <a:t>ἄνθρωπος </a:t>
            </a:r>
            <a:r>
              <a:rPr lang="el-GR" sz="5400" b="1" dirty="0">
                <a:solidFill>
                  <a:srgbClr val="FF0000"/>
                </a:solidFill>
                <a:latin typeface="Minion Pro"/>
                <a:cs typeface="Minion Pro"/>
              </a:rPr>
              <a:t>ὁ βασιλεύων </a:t>
            </a:r>
            <a:r>
              <a:rPr lang="el-GR" sz="5400" dirty="0">
                <a:latin typeface="Minion Pro"/>
                <a:cs typeface="Minion Pro"/>
              </a:rPr>
              <a:t>λέγει σοι </a:t>
            </a:r>
            <a:endParaRPr lang="el-GR" sz="5400" dirty="0">
              <a:latin typeface="Minion Pro"/>
              <a:cs typeface="Minion Pro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2837" y="3121679"/>
            <a:ext cx="86416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000000"/>
                </a:solidFill>
                <a:latin typeface="Minion Pro"/>
                <a:cs typeface="Minion Pro"/>
              </a:rPr>
              <a:t>El hombre </a:t>
            </a:r>
            <a:r>
              <a:rPr lang="en-US" sz="5400" b="1" dirty="0" err="1" smtClean="0">
                <a:solidFill>
                  <a:srgbClr val="FF0000"/>
                </a:solidFill>
                <a:latin typeface="Minion Pro"/>
                <a:cs typeface="Minion Pro"/>
              </a:rPr>
              <a:t>que</a:t>
            </a:r>
            <a:r>
              <a:rPr lang="en-US" sz="5400" b="1" dirty="0" smtClean="0">
                <a:solidFill>
                  <a:srgbClr val="FF0000"/>
                </a:solidFill>
                <a:latin typeface="Minion Pro"/>
                <a:cs typeface="Minion Pro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Minion Pro"/>
                <a:cs typeface="Minion Pro"/>
              </a:rPr>
              <a:t>reina</a:t>
            </a:r>
            <a:r>
              <a:rPr lang="en-US" sz="5400" dirty="0" smtClean="0">
                <a:solidFill>
                  <a:srgbClr val="000000"/>
                </a:solidFill>
                <a:latin typeface="Minion Pro"/>
                <a:cs typeface="Minion Pro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Minion Pro"/>
                <a:cs typeface="Minion Pro"/>
              </a:rPr>
              <a:t>te</a:t>
            </a:r>
            <a:r>
              <a:rPr lang="en-US" sz="5400" dirty="0" smtClean="0">
                <a:solidFill>
                  <a:srgbClr val="000000"/>
                </a:solidFill>
                <a:latin typeface="Minion Pro"/>
                <a:cs typeface="Minion Pro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Minion Pro"/>
                <a:cs typeface="Minion Pro"/>
              </a:rPr>
              <a:t>habla</a:t>
            </a:r>
            <a:endParaRPr lang="en-US" sz="5400" dirty="0" smtClean="0">
              <a:solidFill>
                <a:srgbClr val="000000"/>
              </a:solidFill>
              <a:latin typeface="Minion Pro"/>
              <a:cs typeface="Minion Pro"/>
            </a:endParaRPr>
          </a:p>
        </p:txBody>
      </p:sp>
      <p:sp>
        <p:nvSpPr>
          <p:cNvPr id="5" name="Rectangle 80"/>
          <p:cNvSpPr>
            <a:spLocks noChangeArrowheads="1"/>
          </p:cNvSpPr>
          <p:nvPr/>
        </p:nvSpPr>
        <p:spPr bwMode="auto">
          <a:xfrm>
            <a:off x="4716016" y="267494"/>
            <a:ext cx="23052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4000" b="1" dirty="0" smtClean="0">
                <a:solidFill>
                  <a:srgbClr val="FF0000"/>
                </a:solidFill>
                <a:latin typeface="Minion Pro"/>
                <a:cs typeface="Minion Pro"/>
              </a:rPr>
              <a:t>PAP SMN</a:t>
            </a:r>
            <a:endParaRPr lang="es-PE" sz="4000" b="1" dirty="0">
              <a:solidFill>
                <a:srgbClr val="FF0000"/>
              </a:solidFill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398478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673407"/>
            <a:ext cx="86416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5400" b="1" dirty="0" smtClean="0">
                <a:solidFill>
                  <a:srgbClr val="FF0000"/>
                </a:solidFill>
                <a:latin typeface="Minion Pro"/>
                <a:cs typeface="Minion Pro"/>
              </a:rPr>
              <a:t>ὁ </a:t>
            </a:r>
            <a:r>
              <a:rPr lang="el-GR" sz="5400" b="1" dirty="0">
                <a:solidFill>
                  <a:srgbClr val="FF0000"/>
                </a:solidFill>
                <a:latin typeface="Minion Pro"/>
                <a:cs typeface="Minion Pro"/>
              </a:rPr>
              <a:t>βασιλεύων </a:t>
            </a:r>
            <a:r>
              <a:rPr lang="el-GR" sz="5400" dirty="0">
                <a:latin typeface="Minion Pro"/>
                <a:cs typeface="Minion Pro"/>
              </a:rPr>
              <a:t>λέγει σοι </a:t>
            </a:r>
            <a:endParaRPr lang="el-GR" sz="54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3865386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673407"/>
            <a:ext cx="86416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5400" b="1" dirty="0" smtClean="0">
                <a:solidFill>
                  <a:srgbClr val="FF0000"/>
                </a:solidFill>
                <a:latin typeface="Minion Pro"/>
                <a:cs typeface="Minion Pro"/>
              </a:rPr>
              <a:t>ὁ </a:t>
            </a:r>
            <a:r>
              <a:rPr lang="el-GR" sz="5400" b="1" dirty="0">
                <a:solidFill>
                  <a:srgbClr val="FF0000"/>
                </a:solidFill>
                <a:latin typeface="Minion Pro"/>
                <a:cs typeface="Minion Pro"/>
              </a:rPr>
              <a:t>βασιλεύων </a:t>
            </a:r>
            <a:r>
              <a:rPr lang="el-GR" sz="5400" dirty="0">
                <a:latin typeface="Minion Pro"/>
                <a:cs typeface="Minion Pro"/>
              </a:rPr>
              <a:t>λέγει σοι </a:t>
            </a:r>
            <a:endParaRPr lang="el-GR" sz="5400" dirty="0">
              <a:latin typeface="Minion Pro"/>
              <a:cs typeface="Minion Pro"/>
            </a:endParaRPr>
          </a:p>
        </p:txBody>
      </p:sp>
      <p:sp>
        <p:nvSpPr>
          <p:cNvPr id="5" name="Rectangle 80"/>
          <p:cNvSpPr>
            <a:spLocks noChangeArrowheads="1"/>
          </p:cNvSpPr>
          <p:nvPr/>
        </p:nvSpPr>
        <p:spPr bwMode="auto">
          <a:xfrm>
            <a:off x="1259632" y="267494"/>
            <a:ext cx="23052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4000" b="1" dirty="0" smtClean="0">
                <a:solidFill>
                  <a:srgbClr val="FF0000"/>
                </a:solidFill>
                <a:latin typeface="Minion Pro"/>
                <a:cs typeface="Minion Pro"/>
              </a:rPr>
              <a:t>PAP SMN</a:t>
            </a:r>
            <a:endParaRPr lang="es-PE" sz="4000" b="1" dirty="0">
              <a:solidFill>
                <a:srgbClr val="FF0000"/>
              </a:solidFill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410653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673407"/>
            <a:ext cx="86416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5400" b="1" dirty="0" smtClean="0">
                <a:solidFill>
                  <a:srgbClr val="FF0000"/>
                </a:solidFill>
                <a:latin typeface="Minion Pro"/>
                <a:cs typeface="Minion Pro"/>
              </a:rPr>
              <a:t>ὁ </a:t>
            </a:r>
            <a:r>
              <a:rPr lang="el-GR" sz="5400" b="1" dirty="0">
                <a:solidFill>
                  <a:srgbClr val="FF0000"/>
                </a:solidFill>
                <a:latin typeface="Minion Pro"/>
                <a:cs typeface="Minion Pro"/>
              </a:rPr>
              <a:t>βασιλεύων </a:t>
            </a:r>
            <a:r>
              <a:rPr lang="el-GR" sz="5400" dirty="0">
                <a:latin typeface="Minion Pro"/>
                <a:cs typeface="Minion Pro"/>
              </a:rPr>
              <a:t>λέγει σοι </a:t>
            </a:r>
            <a:endParaRPr lang="el-GR" sz="5400" dirty="0">
              <a:latin typeface="Minion Pro"/>
              <a:cs typeface="Minion Pro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2837" y="2931790"/>
            <a:ext cx="86416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Minion Pro"/>
                <a:cs typeface="Minion Pro"/>
              </a:rPr>
              <a:t>El</a:t>
            </a:r>
            <a:r>
              <a:rPr lang="en-US" sz="5400" dirty="0" smtClean="0">
                <a:solidFill>
                  <a:srgbClr val="000000"/>
                </a:solidFill>
                <a:latin typeface="Minion Pro"/>
                <a:cs typeface="Minion Pro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Minion Pro"/>
                <a:cs typeface="Minion Pro"/>
              </a:rPr>
              <a:t>que</a:t>
            </a:r>
            <a:r>
              <a:rPr lang="en-US" sz="5400" b="1" dirty="0" smtClean="0">
                <a:solidFill>
                  <a:srgbClr val="FF0000"/>
                </a:solidFill>
                <a:latin typeface="Minion Pro"/>
                <a:cs typeface="Minion Pro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Minion Pro"/>
                <a:cs typeface="Minion Pro"/>
              </a:rPr>
              <a:t>reina</a:t>
            </a:r>
            <a:r>
              <a:rPr lang="en-US" sz="5400" dirty="0" smtClean="0">
                <a:solidFill>
                  <a:srgbClr val="000000"/>
                </a:solidFill>
                <a:latin typeface="Minion Pro"/>
                <a:cs typeface="Minion Pro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Minion Pro"/>
                <a:cs typeface="Minion Pro"/>
              </a:rPr>
              <a:t>te</a:t>
            </a:r>
            <a:r>
              <a:rPr lang="en-US" sz="5400" dirty="0" smtClean="0">
                <a:solidFill>
                  <a:srgbClr val="000000"/>
                </a:solidFill>
                <a:latin typeface="Minion Pro"/>
                <a:cs typeface="Minion Pro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Minion Pro"/>
                <a:cs typeface="Minion Pro"/>
              </a:rPr>
              <a:t>habla</a:t>
            </a:r>
            <a:endParaRPr lang="en-US" sz="5400" dirty="0" smtClean="0">
              <a:solidFill>
                <a:srgbClr val="000000"/>
              </a:solidFill>
              <a:latin typeface="Minion Pro"/>
              <a:cs typeface="Minion Pro"/>
            </a:endParaRPr>
          </a:p>
        </p:txBody>
      </p:sp>
      <p:sp>
        <p:nvSpPr>
          <p:cNvPr id="5" name="Rectangle 80"/>
          <p:cNvSpPr>
            <a:spLocks noChangeArrowheads="1"/>
          </p:cNvSpPr>
          <p:nvPr/>
        </p:nvSpPr>
        <p:spPr bwMode="auto">
          <a:xfrm>
            <a:off x="1259632" y="267494"/>
            <a:ext cx="23052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4000" b="1" dirty="0" smtClean="0">
                <a:solidFill>
                  <a:srgbClr val="FF0000"/>
                </a:solidFill>
                <a:latin typeface="Minion Pro"/>
                <a:cs typeface="Minion Pro"/>
              </a:rPr>
              <a:t>PAP SMN</a:t>
            </a:r>
            <a:endParaRPr lang="es-PE" sz="4000" b="1" dirty="0">
              <a:solidFill>
                <a:srgbClr val="FF0000"/>
              </a:solidFill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410653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303610"/>
            <a:ext cx="86416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3200" dirty="0">
                <a:latin typeface="Minion Pro"/>
                <a:cs typeface="Minion Pro"/>
              </a:rPr>
              <a:t>1 </a:t>
            </a:r>
            <a:r>
              <a:rPr lang="el-GR" sz="3200" dirty="0" smtClean="0">
                <a:latin typeface="Minion Pro"/>
                <a:cs typeface="Minion Pro"/>
              </a:rPr>
              <a:t>Jn </a:t>
            </a:r>
            <a:r>
              <a:rPr lang="el-GR" sz="3200" dirty="0">
                <a:latin typeface="Minion Pro"/>
                <a:cs typeface="Minion Pro"/>
              </a:rPr>
              <a:t>2:4 ὁ λέγων ὅτι ἔγνωκα αὐτόν καὶ τὰς ἐντολὰς αὐτοῦ μὴ τηρῶν, ψεύστης ἐστὶν καὶ ἐν τούτῳ ἡ ἀλήθεια οὐκ ἔστιν·</a:t>
            </a:r>
            <a:endParaRPr lang="en-US" sz="3200" dirty="0" smtClean="0">
              <a:latin typeface="Minion Pro"/>
              <a:cs typeface="Minion Pro"/>
            </a:endParaRP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110922"/>
              </p:ext>
            </p:extLst>
          </p:nvPr>
        </p:nvGraphicFramePr>
        <p:xfrm>
          <a:off x="179388" y="2963467"/>
          <a:ext cx="8845550" cy="2057332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525958"/>
                <a:gridCol w="504056"/>
                <a:gridCol w="1368152"/>
                <a:gridCol w="1716634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Tiempo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Voz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Modo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Persona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Forma léxica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Traducción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ὁ λέγων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ἔγνωκα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τηρῶν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0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303610"/>
            <a:ext cx="86416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3200" dirty="0">
                <a:latin typeface="Minion Pro"/>
                <a:cs typeface="Minion Pro"/>
              </a:rPr>
              <a:t>1 </a:t>
            </a:r>
            <a:r>
              <a:rPr lang="el-GR" sz="3200" dirty="0" smtClean="0">
                <a:latin typeface="Minion Pro"/>
                <a:cs typeface="Minion Pro"/>
              </a:rPr>
              <a:t>Jn </a:t>
            </a:r>
            <a:r>
              <a:rPr lang="el-GR" sz="3200" dirty="0">
                <a:latin typeface="Minion Pro"/>
                <a:cs typeface="Minion Pro"/>
              </a:rPr>
              <a:t>2:4 ὁ λέγων ὅτι ἔγνωκα αὐτόν καὶ τὰς ἐντολὰς αὐτοῦ μὴ τηρῶν, ψεύστης ἐστὶν καὶ ἐν τούτῳ ἡ ἀλήθεια οὐκ ἔστιν·</a:t>
            </a:r>
            <a:endParaRPr lang="en-US" sz="3200" dirty="0" smtClean="0">
              <a:latin typeface="Minion Pro"/>
              <a:cs typeface="Minion Pro"/>
            </a:endParaRP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531413"/>
              </p:ext>
            </p:extLst>
          </p:nvPr>
        </p:nvGraphicFramePr>
        <p:xfrm>
          <a:off x="179388" y="2963467"/>
          <a:ext cx="8845550" cy="2057332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525958"/>
                <a:gridCol w="504056"/>
                <a:gridCol w="1368152"/>
                <a:gridCol w="1716634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Tiempo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Voz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Modo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Persona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Forma léxica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Traducción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ὁ λέγων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M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N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λέγω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el</a:t>
                      </a:r>
                      <a:r>
                        <a:rPr lang="en-US" sz="2400" baseline="0" dirty="0" smtClean="0">
                          <a:latin typeface="Minion Pro"/>
                          <a:cs typeface="Minion Pro"/>
                        </a:rPr>
                        <a:t> </a:t>
                      </a:r>
                      <a:r>
                        <a:rPr lang="en-US" sz="2400" baseline="0" dirty="0" err="1" smtClean="0">
                          <a:latin typeface="Minion Pro"/>
                          <a:cs typeface="Minion Pro"/>
                        </a:rPr>
                        <a:t>que</a:t>
                      </a:r>
                      <a:r>
                        <a:rPr lang="en-US" sz="2400" baseline="0" dirty="0" smtClean="0">
                          <a:latin typeface="Minion Pro"/>
                          <a:cs typeface="Minion Pro"/>
                        </a:rPr>
                        <a:t> dice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ἔγνωκα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τηρῶν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494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303610"/>
            <a:ext cx="86416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3200" dirty="0">
                <a:latin typeface="Minion Pro"/>
                <a:cs typeface="Minion Pro"/>
              </a:rPr>
              <a:t>1 </a:t>
            </a:r>
            <a:r>
              <a:rPr lang="el-GR" sz="3200" dirty="0" smtClean="0">
                <a:latin typeface="Minion Pro"/>
                <a:cs typeface="Minion Pro"/>
              </a:rPr>
              <a:t>Jn </a:t>
            </a:r>
            <a:r>
              <a:rPr lang="el-GR" sz="3200" dirty="0">
                <a:latin typeface="Minion Pro"/>
                <a:cs typeface="Minion Pro"/>
              </a:rPr>
              <a:t>2:4 ὁ λέγων ὅτι ἔγνωκα αὐτόν καὶ τὰς ἐντολὰς αὐτοῦ μὴ τηρῶν, ψεύστης ἐστὶν καὶ ἐν τούτῳ ἡ ἀλήθεια οὐκ ἔστιν·</a:t>
            </a:r>
            <a:endParaRPr lang="en-US" sz="3200" dirty="0" smtClean="0">
              <a:latin typeface="Minion Pro"/>
              <a:cs typeface="Minion Pro"/>
            </a:endParaRP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393529"/>
              </p:ext>
            </p:extLst>
          </p:nvPr>
        </p:nvGraphicFramePr>
        <p:xfrm>
          <a:off x="179388" y="2963467"/>
          <a:ext cx="8845550" cy="2057332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525958"/>
                <a:gridCol w="504056"/>
                <a:gridCol w="1368152"/>
                <a:gridCol w="1716634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Tiempo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Voz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Modo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Persona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Forma léxica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Traducción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ὁ λέγων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M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N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λέγω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el</a:t>
                      </a:r>
                      <a:r>
                        <a:rPr lang="en-US" sz="2400" baseline="0" dirty="0" smtClean="0">
                          <a:latin typeface="Minion Pro"/>
                          <a:cs typeface="Minion Pro"/>
                        </a:rPr>
                        <a:t> </a:t>
                      </a:r>
                      <a:r>
                        <a:rPr lang="en-US" sz="2400" baseline="0" dirty="0" err="1" smtClean="0">
                          <a:latin typeface="Minion Pro"/>
                          <a:cs typeface="Minion Pro"/>
                        </a:rPr>
                        <a:t>que</a:t>
                      </a:r>
                      <a:r>
                        <a:rPr lang="en-US" sz="2400" baseline="0" dirty="0" smtClean="0">
                          <a:latin typeface="Minion Pro"/>
                          <a:cs typeface="Minion Pro"/>
                        </a:rPr>
                        <a:t> dice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ἔγνωκα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R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I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1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γιν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ώσκω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he</a:t>
                      </a:r>
                      <a:r>
                        <a:rPr lang="en-US" sz="2400" baseline="0" dirty="0" smtClean="0">
                          <a:latin typeface="Minion Pro"/>
                          <a:cs typeface="Minion Pro"/>
                        </a:rPr>
                        <a:t> </a:t>
                      </a:r>
                      <a:r>
                        <a:rPr lang="en-US" sz="2400" baseline="0" dirty="0" err="1" smtClean="0">
                          <a:latin typeface="Minion Pro"/>
                          <a:cs typeface="Minion Pro"/>
                        </a:rPr>
                        <a:t>conocido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τηρῶν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494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303610"/>
            <a:ext cx="86416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3200" dirty="0">
                <a:latin typeface="Minion Pro"/>
                <a:cs typeface="Minion Pro"/>
              </a:rPr>
              <a:t>1 </a:t>
            </a:r>
            <a:r>
              <a:rPr lang="el-GR" sz="3200" dirty="0" smtClean="0">
                <a:latin typeface="Minion Pro"/>
                <a:cs typeface="Minion Pro"/>
              </a:rPr>
              <a:t>Jn </a:t>
            </a:r>
            <a:r>
              <a:rPr lang="el-GR" sz="3200" dirty="0">
                <a:latin typeface="Minion Pro"/>
                <a:cs typeface="Minion Pro"/>
              </a:rPr>
              <a:t>2:4 ὁ λέγων ὅτι ἔγνωκα αὐτόν καὶ τὰς ἐντολὰς αὐτοῦ μὴ τηρῶν, ψεύστης ἐστὶν καὶ ἐν τούτῳ ἡ ἀλήθεια οὐκ ἔστιν·</a:t>
            </a:r>
            <a:endParaRPr lang="en-US" sz="3200" dirty="0" smtClean="0">
              <a:latin typeface="Minion Pro"/>
              <a:cs typeface="Minion Pro"/>
            </a:endParaRP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598876"/>
              </p:ext>
            </p:extLst>
          </p:nvPr>
        </p:nvGraphicFramePr>
        <p:xfrm>
          <a:off x="179388" y="2963467"/>
          <a:ext cx="8845550" cy="2057332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525958"/>
                <a:gridCol w="504056"/>
                <a:gridCol w="1368152"/>
                <a:gridCol w="1716634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Tiempo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Voz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Modo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Persona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Forma léxica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Traducción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ὁ λέγων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M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N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λέγω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el</a:t>
                      </a:r>
                      <a:r>
                        <a:rPr lang="en-US" sz="2400" baseline="0" dirty="0" smtClean="0">
                          <a:latin typeface="Minion Pro"/>
                          <a:cs typeface="Minion Pro"/>
                        </a:rPr>
                        <a:t> </a:t>
                      </a:r>
                      <a:r>
                        <a:rPr lang="en-US" sz="2400" baseline="0" dirty="0" err="1" smtClean="0">
                          <a:latin typeface="Minion Pro"/>
                          <a:cs typeface="Minion Pro"/>
                        </a:rPr>
                        <a:t>que</a:t>
                      </a:r>
                      <a:r>
                        <a:rPr lang="en-US" sz="2400" baseline="0" dirty="0" smtClean="0">
                          <a:latin typeface="Minion Pro"/>
                          <a:cs typeface="Minion Pro"/>
                        </a:rPr>
                        <a:t> dice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ἔγνωκα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R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I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1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γιν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ώσκω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he</a:t>
                      </a:r>
                      <a:r>
                        <a:rPr lang="en-US" sz="2400" baseline="0" dirty="0" smtClean="0">
                          <a:latin typeface="Minion Pro"/>
                          <a:cs typeface="Minion Pro"/>
                        </a:rPr>
                        <a:t> </a:t>
                      </a:r>
                      <a:r>
                        <a:rPr lang="en-US" sz="2400" baseline="0" dirty="0" err="1" smtClean="0">
                          <a:latin typeface="Minion Pro"/>
                          <a:cs typeface="Minion Pro"/>
                        </a:rPr>
                        <a:t>conocido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τηρῶν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M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N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τηρ</a:t>
                      </a:r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έω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guarda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494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07099" y="724221"/>
            <a:ext cx="8136902" cy="2234864"/>
            <a:chOff x="822523" y="555526"/>
            <a:chExt cx="4922119" cy="2736775"/>
          </a:xfrm>
        </p:grpSpPr>
        <p:sp>
          <p:nvSpPr>
            <p:cNvPr id="15361" name="Rectangle 3"/>
            <p:cNvSpPr>
              <a:spLocks noChangeArrowheads="1"/>
            </p:cNvSpPr>
            <p:nvPr/>
          </p:nvSpPr>
          <p:spPr bwMode="auto">
            <a:xfrm>
              <a:off x="822523" y="1671641"/>
              <a:ext cx="4922119" cy="1620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s-PE" sz="4000" dirty="0" smtClean="0">
                  <a:solidFill>
                    <a:srgbClr val="0000FF"/>
                  </a:solidFill>
                  <a:latin typeface="Minion Pro" charset="0"/>
                  <a:cs typeface="Minion Pro" charset="0"/>
                </a:rPr>
                <a:t>Como verbo, tiene tiempo y voz (present, aoristo, perfecto).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952150" y="555526"/>
              <a:ext cx="1985609" cy="8668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PE" sz="4000" b="1" cap="small" dirty="0" smtClean="0">
                  <a:latin typeface="Cambria"/>
                  <a:cs typeface="Cambria"/>
                </a:rPr>
                <a:t>El Participio:</a:t>
              </a:r>
              <a:endParaRPr lang="es-PE" sz="4000" b="1" cap="small" dirty="0">
                <a:latin typeface="Cambria"/>
                <a:cs typeface="Cambria"/>
              </a:endParaRPr>
            </a:p>
          </p:txBody>
        </p:sp>
      </p:grpSp>
      <p:sp>
        <p:nvSpPr>
          <p:cNvPr id="6" name="Chevron 5"/>
          <p:cNvSpPr/>
          <p:nvPr/>
        </p:nvSpPr>
        <p:spPr>
          <a:xfrm>
            <a:off x="539552" y="1851672"/>
            <a:ext cx="288032" cy="360040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539552" y="3363840"/>
            <a:ext cx="288032" cy="360040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3147817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4000" dirty="0">
                <a:solidFill>
                  <a:srgbClr val="0000FF"/>
                </a:solidFill>
                <a:latin typeface="Minion Pro" charset="0"/>
                <a:cs typeface="Minion Pro" charset="0"/>
              </a:rPr>
              <a:t>Como adjetivo, modifica al sustantivo y tiene caso, número y género .</a:t>
            </a:r>
          </a:p>
        </p:txBody>
      </p:sp>
    </p:spTree>
    <p:extLst>
      <p:ext uri="{BB962C8B-B14F-4D97-AF65-F5344CB8AC3E}">
        <p14:creationId xmlns:p14="http://schemas.microsoft.com/office/powerpoint/2010/main" val="276299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303610"/>
            <a:ext cx="86416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3200" dirty="0">
                <a:latin typeface="Minion Pro"/>
                <a:cs typeface="Minion Pro"/>
              </a:rPr>
              <a:t>1 </a:t>
            </a:r>
            <a:r>
              <a:rPr lang="el-GR" sz="3200" dirty="0" smtClean="0">
                <a:latin typeface="Minion Pro"/>
                <a:cs typeface="Minion Pro"/>
              </a:rPr>
              <a:t>Jn </a:t>
            </a:r>
            <a:r>
              <a:rPr lang="el-GR" sz="3200" dirty="0">
                <a:latin typeface="Minion Pro"/>
                <a:cs typeface="Minion Pro"/>
              </a:rPr>
              <a:t>2:4 ὁ λέγων ὅτι ἔγνωκα αὐτόν καὶ τὰς ἐντολὰς αὐτοῦ μὴ τηρῶν, ψεύστης ἐστὶν καὶ ἐν τούτῳ ἡ ἀλήθεια οὐκ ἔστιν·</a:t>
            </a:r>
            <a:endParaRPr lang="en-US" sz="3200" dirty="0" smtClean="0">
              <a:latin typeface="Minion Pro"/>
              <a:cs typeface="Minion Pro"/>
            </a:endParaRP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233412"/>
              </p:ext>
            </p:extLst>
          </p:nvPr>
        </p:nvGraphicFramePr>
        <p:xfrm>
          <a:off x="179388" y="2963467"/>
          <a:ext cx="8845550" cy="2057332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525958"/>
                <a:gridCol w="504056"/>
                <a:gridCol w="1368152"/>
                <a:gridCol w="1716634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Tiempo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Voz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Modo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Persona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Forma léxica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Traducción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ὁ λέγων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M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N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λέγω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el</a:t>
                      </a:r>
                      <a:r>
                        <a:rPr lang="en-US" sz="2400" baseline="0" dirty="0" smtClean="0">
                          <a:latin typeface="Minion Pro"/>
                          <a:cs typeface="Minion Pro"/>
                        </a:rPr>
                        <a:t> </a:t>
                      </a:r>
                      <a:r>
                        <a:rPr lang="en-US" sz="2400" baseline="0" dirty="0" err="1" smtClean="0">
                          <a:latin typeface="Minion Pro"/>
                          <a:cs typeface="Minion Pro"/>
                        </a:rPr>
                        <a:t>que</a:t>
                      </a:r>
                      <a:r>
                        <a:rPr lang="en-US" sz="2400" baseline="0" dirty="0" smtClean="0">
                          <a:latin typeface="Minion Pro"/>
                          <a:cs typeface="Minion Pro"/>
                        </a:rPr>
                        <a:t> dice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ἔγνωκα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R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I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1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γιν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ώσκω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he</a:t>
                      </a:r>
                      <a:r>
                        <a:rPr lang="en-US" sz="2400" baseline="0" dirty="0" smtClean="0">
                          <a:latin typeface="Minion Pro"/>
                          <a:cs typeface="Minion Pro"/>
                        </a:rPr>
                        <a:t> </a:t>
                      </a:r>
                      <a:r>
                        <a:rPr lang="en-US" sz="2400" baseline="0" dirty="0" err="1" smtClean="0">
                          <a:latin typeface="Minion Pro"/>
                          <a:cs typeface="Minion Pro"/>
                        </a:rPr>
                        <a:t>conocido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τηρῶν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M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N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τηρ</a:t>
                      </a:r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έω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guarda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78"/>
          <p:cNvSpPr txBox="1">
            <a:spLocks noChangeArrowheads="1"/>
          </p:cNvSpPr>
          <p:nvPr/>
        </p:nvSpPr>
        <p:spPr bwMode="auto">
          <a:xfrm>
            <a:off x="250829" y="1923678"/>
            <a:ext cx="88931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 b="1" dirty="0">
                <a:solidFill>
                  <a:srgbClr val="0000FF"/>
                </a:solidFill>
                <a:latin typeface="Minion Pro"/>
                <a:cs typeface="Minion Pro"/>
              </a:rPr>
              <a:t>El que dice</a:t>
            </a:r>
            <a:r>
              <a:rPr lang="es-PE" sz="2800" dirty="0">
                <a:solidFill>
                  <a:srgbClr val="0000FF"/>
                </a:solidFill>
                <a:latin typeface="Minion Pro"/>
                <a:cs typeface="Minion Pro"/>
              </a:rPr>
              <a:t>: </a:t>
            </a:r>
            <a:r>
              <a:rPr lang="ja-JP" altLang="es-PE" sz="2800" dirty="0">
                <a:solidFill>
                  <a:srgbClr val="0000FF"/>
                </a:solidFill>
                <a:latin typeface="Minion Pro"/>
                <a:cs typeface="Minion Pro"/>
              </a:rPr>
              <a:t>“</a:t>
            </a:r>
            <a:r>
              <a:rPr lang="es-PE" sz="2800" dirty="0">
                <a:solidFill>
                  <a:srgbClr val="0000FF"/>
                </a:solidFill>
                <a:latin typeface="Minion Pro"/>
                <a:cs typeface="Minion Pro"/>
              </a:rPr>
              <a:t>Yo Lo he conocido,</a:t>
            </a:r>
            <a:r>
              <a:rPr lang="ja-JP" altLang="es-PE" sz="2800" dirty="0">
                <a:solidFill>
                  <a:srgbClr val="0000FF"/>
                </a:solidFill>
                <a:latin typeface="Minion Pro"/>
                <a:cs typeface="Minion Pro"/>
              </a:rPr>
              <a:t>”</a:t>
            </a:r>
            <a:r>
              <a:rPr lang="es-PE" sz="2800" dirty="0">
                <a:solidFill>
                  <a:srgbClr val="0000FF"/>
                </a:solidFill>
                <a:latin typeface="Minion Pro"/>
                <a:cs typeface="Minion Pro"/>
              </a:rPr>
              <a:t> y </a:t>
            </a:r>
            <a:r>
              <a:rPr lang="es-PE" sz="2800" b="1" dirty="0">
                <a:solidFill>
                  <a:srgbClr val="0000FF"/>
                </a:solidFill>
                <a:latin typeface="Minion Pro"/>
                <a:cs typeface="Minion Pro"/>
              </a:rPr>
              <a:t>no guarda </a:t>
            </a:r>
            <a:r>
              <a:rPr lang="es-PE" sz="2800" dirty="0">
                <a:solidFill>
                  <a:srgbClr val="0000FF"/>
                </a:solidFill>
                <a:latin typeface="Minion Pro"/>
                <a:cs typeface="Minion Pro"/>
              </a:rPr>
              <a:t>Sus mandamientos, es un mentiroso y la verdad no está en él.</a:t>
            </a:r>
          </a:p>
        </p:txBody>
      </p:sp>
    </p:spTree>
    <p:extLst>
      <p:ext uri="{BB962C8B-B14F-4D97-AF65-F5344CB8AC3E}">
        <p14:creationId xmlns:p14="http://schemas.microsoft.com/office/powerpoint/2010/main" val="3840494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303610"/>
            <a:ext cx="864165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3200" dirty="0">
                <a:latin typeface="Minion Pro"/>
                <a:cs typeface="Minion Pro"/>
              </a:rPr>
              <a:t>1 </a:t>
            </a:r>
            <a:r>
              <a:rPr lang="en-US" sz="3200" dirty="0" smtClean="0">
                <a:latin typeface="Minion Pro"/>
                <a:cs typeface="Minion Pro"/>
              </a:rPr>
              <a:t>Tim. 5:20</a:t>
            </a:r>
            <a:r>
              <a:rPr lang="el-GR" sz="3200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Τοὺς ἁμαρτάνοντας ἐνώπιον πάντων ἔλεγχε, ἵνα καὶ οἱ λοιποὶ φόβον ἔχωσιν.</a:t>
            </a:r>
            <a:endParaRPr lang="en-US" sz="3200" dirty="0" smtClean="0">
              <a:latin typeface="Minion Pro"/>
              <a:cs typeface="Minion Pro"/>
            </a:endParaRP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690861"/>
              </p:ext>
            </p:extLst>
          </p:nvPr>
        </p:nvGraphicFramePr>
        <p:xfrm>
          <a:off x="179388" y="2931790"/>
          <a:ext cx="8845550" cy="1988766"/>
        </p:xfrm>
        <a:graphic>
          <a:graphicData uri="http://schemas.openxmlformats.org/drawingml/2006/table">
            <a:tbl>
              <a:tblPr/>
              <a:tblGrid>
                <a:gridCol w="2016348"/>
                <a:gridCol w="576064"/>
                <a:gridCol w="432048"/>
                <a:gridCol w="487090"/>
                <a:gridCol w="609600"/>
                <a:gridCol w="609600"/>
                <a:gridCol w="525958"/>
                <a:gridCol w="504056"/>
                <a:gridCol w="1440160"/>
                <a:gridCol w="1644626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Tiempo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Voz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Modo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Persona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Forma léxica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Traducción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Τοὺς ἁμαρτάνοντας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ἔλεγχε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ἔχωσιν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80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303610"/>
            <a:ext cx="864165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3200" dirty="0">
                <a:latin typeface="Minion Pro"/>
                <a:cs typeface="Minion Pro"/>
              </a:rPr>
              <a:t>1 </a:t>
            </a:r>
            <a:r>
              <a:rPr lang="en-US" sz="3200" dirty="0" smtClean="0">
                <a:latin typeface="Minion Pro"/>
                <a:cs typeface="Minion Pro"/>
              </a:rPr>
              <a:t>Tim. 5:20</a:t>
            </a:r>
            <a:r>
              <a:rPr lang="el-GR" sz="3200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Τοὺς ἁμαρτάνοντας ἐνώπιον πάντων ἔλεγχε, ἵνα καὶ οἱ λοιποὶ φόβον ἔχωσιν.</a:t>
            </a:r>
            <a:endParaRPr lang="en-US" sz="3200" dirty="0" smtClean="0">
              <a:latin typeface="Minion Pro"/>
              <a:cs typeface="Minion Pro"/>
            </a:endParaRP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930389"/>
              </p:ext>
            </p:extLst>
          </p:nvPr>
        </p:nvGraphicFramePr>
        <p:xfrm>
          <a:off x="179388" y="2931790"/>
          <a:ext cx="8845550" cy="1988766"/>
        </p:xfrm>
        <a:graphic>
          <a:graphicData uri="http://schemas.openxmlformats.org/drawingml/2006/table">
            <a:tbl>
              <a:tblPr/>
              <a:tblGrid>
                <a:gridCol w="2016348"/>
                <a:gridCol w="576064"/>
                <a:gridCol w="432048"/>
                <a:gridCol w="487090"/>
                <a:gridCol w="609600"/>
                <a:gridCol w="609600"/>
                <a:gridCol w="525958"/>
                <a:gridCol w="504056"/>
                <a:gridCol w="1440160"/>
                <a:gridCol w="1644626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Tiempo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Voz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Modo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Persona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Forma léxica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Traducción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Τοὺς ἁμαρτάνοντας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M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ἁμαρτάνω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a</a:t>
                      </a:r>
                      <a:r>
                        <a:rPr lang="en-US" sz="2400" baseline="0" dirty="0" smtClean="0">
                          <a:latin typeface="Minion Pro"/>
                          <a:cs typeface="Minion Pro"/>
                        </a:rPr>
                        <a:t> los </a:t>
                      </a:r>
                      <a:r>
                        <a:rPr lang="en-US" sz="2400" baseline="0" dirty="0" err="1" smtClean="0">
                          <a:latin typeface="Minion Pro"/>
                          <a:cs typeface="Minion Pro"/>
                        </a:rPr>
                        <a:t>que</a:t>
                      </a:r>
                      <a:r>
                        <a:rPr lang="en-US" sz="2400" baseline="0" dirty="0" smtClean="0">
                          <a:latin typeface="Minion Pro"/>
                          <a:cs typeface="Minion Pro"/>
                        </a:rPr>
                        <a:t> pecan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ἔλεγχε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ἔχωσιν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80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303610"/>
            <a:ext cx="864165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3200" dirty="0">
                <a:latin typeface="Minion Pro"/>
                <a:cs typeface="Minion Pro"/>
              </a:rPr>
              <a:t>1 </a:t>
            </a:r>
            <a:r>
              <a:rPr lang="en-US" sz="3200" dirty="0" smtClean="0">
                <a:latin typeface="Minion Pro"/>
                <a:cs typeface="Minion Pro"/>
              </a:rPr>
              <a:t>Tim. 5:20</a:t>
            </a:r>
            <a:r>
              <a:rPr lang="el-GR" sz="3200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Τοὺς ἁμαρτάνοντας ἐνώπιον πάντων ἔλεγχε, ἵνα καὶ οἱ λοιποὶ φόβον ἔχωσιν.</a:t>
            </a:r>
            <a:endParaRPr lang="en-US" sz="3200" dirty="0" smtClean="0">
              <a:latin typeface="Minion Pro"/>
              <a:cs typeface="Minion Pro"/>
            </a:endParaRP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211480"/>
              </p:ext>
            </p:extLst>
          </p:nvPr>
        </p:nvGraphicFramePr>
        <p:xfrm>
          <a:off x="179388" y="2931790"/>
          <a:ext cx="8845550" cy="1988766"/>
        </p:xfrm>
        <a:graphic>
          <a:graphicData uri="http://schemas.openxmlformats.org/drawingml/2006/table">
            <a:tbl>
              <a:tblPr/>
              <a:tblGrid>
                <a:gridCol w="2016348"/>
                <a:gridCol w="576064"/>
                <a:gridCol w="432048"/>
                <a:gridCol w="487090"/>
                <a:gridCol w="609600"/>
                <a:gridCol w="609600"/>
                <a:gridCol w="525958"/>
                <a:gridCol w="504056"/>
                <a:gridCol w="1440160"/>
                <a:gridCol w="1644626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Tiempo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Voz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Modo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Persona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Forma léxica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Traducción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Τοὺς ἁμαρτάνοντας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M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ἁμαρτάνω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a</a:t>
                      </a:r>
                      <a:r>
                        <a:rPr lang="en-US" sz="2400" baseline="0" dirty="0" smtClean="0">
                          <a:latin typeface="Minion Pro"/>
                          <a:cs typeface="Minion Pro"/>
                        </a:rPr>
                        <a:t> los </a:t>
                      </a:r>
                      <a:r>
                        <a:rPr lang="en-US" sz="2400" baseline="0" dirty="0" err="1" smtClean="0">
                          <a:latin typeface="Minion Pro"/>
                          <a:cs typeface="Minion Pro"/>
                        </a:rPr>
                        <a:t>que</a:t>
                      </a:r>
                      <a:r>
                        <a:rPr lang="en-US" sz="2400" baseline="0" dirty="0" smtClean="0">
                          <a:latin typeface="Minion Pro"/>
                          <a:cs typeface="Minion Pro"/>
                        </a:rPr>
                        <a:t> pecan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ἔλεγχε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M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2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ἐλέγχω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reprende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ἔχωσιν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80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303610"/>
            <a:ext cx="864165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3200" dirty="0">
                <a:latin typeface="Minion Pro"/>
                <a:cs typeface="Minion Pro"/>
              </a:rPr>
              <a:t>1 </a:t>
            </a:r>
            <a:r>
              <a:rPr lang="en-US" sz="3200" dirty="0" smtClean="0">
                <a:latin typeface="Minion Pro"/>
                <a:cs typeface="Minion Pro"/>
              </a:rPr>
              <a:t>Tim. 5:20</a:t>
            </a:r>
            <a:r>
              <a:rPr lang="el-GR" sz="3200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Τοὺς ἁμαρτάνοντας ἐνώπιον πάντων ἔλεγχε, ἵνα καὶ οἱ λοιποὶ φόβον ἔχωσιν.</a:t>
            </a:r>
            <a:endParaRPr lang="en-US" sz="3200" dirty="0" smtClean="0">
              <a:latin typeface="Minion Pro"/>
              <a:cs typeface="Minion Pro"/>
            </a:endParaRP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398146"/>
              </p:ext>
            </p:extLst>
          </p:nvPr>
        </p:nvGraphicFramePr>
        <p:xfrm>
          <a:off x="179388" y="2931790"/>
          <a:ext cx="8845550" cy="1988766"/>
        </p:xfrm>
        <a:graphic>
          <a:graphicData uri="http://schemas.openxmlformats.org/drawingml/2006/table">
            <a:tbl>
              <a:tblPr/>
              <a:tblGrid>
                <a:gridCol w="2016348"/>
                <a:gridCol w="576064"/>
                <a:gridCol w="432048"/>
                <a:gridCol w="487090"/>
                <a:gridCol w="609600"/>
                <a:gridCol w="609600"/>
                <a:gridCol w="525958"/>
                <a:gridCol w="504056"/>
                <a:gridCol w="1440160"/>
                <a:gridCol w="1644626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Tiempo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Voz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Modo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Persona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Forma léxica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Traducción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Τοὺς ἁμαρτάνοντας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M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ἁμαρτάνω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a</a:t>
                      </a:r>
                      <a:r>
                        <a:rPr lang="en-US" sz="2400" baseline="0" dirty="0" smtClean="0">
                          <a:latin typeface="Minion Pro"/>
                          <a:cs typeface="Minion Pro"/>
                        </a:rPr>
                        <a:t> los </a:t>
                      </a:r>
                      <a:r>
                        <a:rPr lang="en-US" sz="2400" baseline="0" dirty="0" err="1" smtClean="0">
                          <a:latin typeface="Minion Pro"/>
                          <a:cs typeface="Minion Pro"/>
                        </a:rPr>
                        <a:t>que</a:t>
                      </a:r>
                      <a:r>
                        <a:rPr lang="en-US" sz="2400" baseline="0" dirty="0" smtClean="0">
                          <a:latin typeface="Minion Pro"/>
                          <a:cs typeface="Minion Pro"/>
                        </a:rPr>
                        <a:t> pecan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ἔλεγχε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M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2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ἐλέγχω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reprende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ἔχωσιν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3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ἔχω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tengan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80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303610"/>
            <a:ext cx="864165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3200" dirty="0">
                <a:latin typeface="Minion Pro"/>
                <a:cs typeface="Minion Pro"/>
              </a:rPr>
              <a:t>1 </a:t>
            </a:r>
            <a:r>
              <a:rPr lang="en-US" sz="3200" dirty="0" smtClean="0">
                <a:latin typeface="Minion Pro"/>
                <a:cs typeface="Minion Pro"/>
              </a:rPr>
              <a:t>Tim. 5:20</a:t>
            </a:r>
            <a:r>
              <a:rPr lang="el-GR" sz="3200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Τοὺς ἁμαρτάνοντας ἐνώπιον πάντων ἔλεγχε, ἵνα καὶ οἱ λοιποὶ φόβον ἔχωσιν.</a:t>
            </a:r>
            <a:endParaRPr lang="en-US" sz="3200" dirty="0" smtClean="0">
              <a:latin typeface="Minion Pro"/>
              <a:cs typeface="Minion Pro"/>
            </a:endParaRP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33525"/>
              </p:ext>
            </p:extLst>
          </p:nvPr>
        </p:nvGraphicFramePr>
        <p:xfrm>
          <a:off x="179388" y="2931790"/>
          <a:ext cx="8845550" cy="1988766"/>
        </p:xfrm>
        <a:graphic>
          <a:graphicData uri="http://schemas.openxmlformats.org/drawingml/2006/table">
            <a:tbl>
              <a:tblPr/>
              <a:tblGrid>
                <a:gridCol w="2016348"/>
                <a:gridCol w="576064"/>
                <a:gridCol w="432048"/>
                <a:gridCol w="487090"/>
                <a:gridCol w="609600"/>
                <a:gridCol w="609600"/>
                <a:gridCol w="525958"/>
                <a:gridCol w="504056"/>
                <a:gridCol w="1440160"/>
                <a:gridCol w="1644626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Tiempo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Voz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Modo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Persona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Forma léxica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Traducción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Τοὺς ἁμαρτάνοντας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M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ἁμαρτάνω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a</a:t>
                      </a:r>
                      <a:r>
                        <a:rPr lang="en-US" sz="2400" baseline="0" dirty="0" smtClean="0">
                          <a:latin typeface="Minion Pro"/>
                          <a:cs typeface="Minion Pro"/>
                        </a:rPr>
                        <a:t> los </a:t>
                      </a:r>
                      <a:r>
                        <a:rPr lang="en-US" sz="2400" baseline="0" dirty="0" err="1" smtClean="0">
                          <a:latin typeface="Minion Pro"/>
                          <a:cs typeface="Minion Pro"/>
                        </a:rPr>
                        <a:t>que</a:t>
                      </a:r>
                      <a:r>
                        <a:rPr lang="en-US" sz="2400" baseline="0" dirty="0" smtClean="0">
                          <a:latin typeface="Minion Pro"/>
                          <a:cs typeface="Minion Pro"/>
                        </a:rPr>
                        <a:t> pecan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ἔλεγχε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M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2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ἐλέγχω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reprende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ἔχωσιν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3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ἔχω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tengan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76"/>
          <p:cNvSpPr txBox="1">
            <a:spLocks noChangeArrowheads="1"/>
          </p:cNvSpPr>
          <p:nvPr/>
        </p:nvSpPr>
        <p:spPr bwMode="auto">
          <a:xfrm>
            <a:off x="250825" y="1700215"/>
            <a:ext cx="86423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2800" dirty="0">
                <a:solidFill>
                  <a:srgbClr val="0000FF"/>
                </a:solidFill>
                <a:latin typeface="Minion Pro"/>
                <a:cs typeface="Minion Pro"/>
              </a:rPr>
              <a:t>“</a:t>
            </a:r>
            <a:r>
              <a:rPr lang="es-MX" sz="2800" b="1" dirty="0">
                <a:solidFill>
                  <a:srgbClr val="0000FF"/>
                </a:solidFill>
                <a:latin typeface="Minion Pro"/>
                <a:cs typeface="Minion Pro"/>
              </a:rPr>
              <a:t>a los que pecan</a:t>
            </a:r>
            <a:r>
              <a:rPr lang="es-MX" sz="2800" dirty="0">
                <a:solidFill>
                  <a:srgbClr val="0000FF"/>
                </a:solidFill>
                <a:latin typeface="Minion Pro"/>
                <a:cs typeface="Minion Pro"/>
              </a:rPr>
              <a:t>, repréndelos delante de todos, para que también los demás tengan temor”.</a:t>
            </a:r>
            <a:endParaRPr lang="es-PE" sz="2800" dirty="0">
              <a:solidFill>
                <a:srgbClr val="0000FF"/>
              </a:solidFill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3404584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303610"/>
            <a:ext cx="864165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3200" dirty="0">
                <a:latin typeface="Minion Pro"/>
                <a:cs typeface="Minion Pro"/>
              </a:rPr>
              <a:t>1 </a:t>
            </a:r>
            <a:r>
              <a:rPr lang="en-US" sz="3200" dirty="0" smtClean="0">
                <a:latin typeface="Minion Pro"/>
                <a:cs typeface="Minion Pro"/>
              </a:rPr>
              <a:t>Tim. 6:15</a:t>
            </a:r>
            <a:r>
              <a:rPr lang="el-GR" sz="3200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ὁ βασιλεὺς τῶν βασιλευόντων</a:t>
            </a:r>
          </a:p>
          <a:p>
            <a:r>
              <a:rPr lang="el-GR" sz="3200" dirty="0" smtClean="0">
                <a:latin typeface="Minion Pro"/>
                <a:cs typeface="Minion Pro"/>
              </a:rPr>
              <a:t>καὶ </a:t>
            </a:r>
            <a:r>
              <a:rPr lang="el-GR" sz="3200" dirty="0">
                <a:latin typeface="Minion Pro"/>
                <a:cs typeface="Minion Pro"/>
              </a:rPr>
              <a:t>κύριος τῶν κυριευόντων,</a:t>
            </a:r>
            <a:endParaRPr lang="en-US" sz="3200" dirty="0" smtClean="0">
              <a:latin typeface="Minion Pro"/>
              <a:cs typeface="Minion Pro"/>
            </a:endParaRP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269078"/>
              </p:ext>
            </p:extLst>
          </p:nvPr>
        </p:nvGraphicFramePr>
        <p:xfrm>
          <a:off x="150813" y="2787774"/>
          <a:ext cx="8845550" cy="1920199"/>
        </p:xfrm>
        <a:graphic>
          <a:graphicData uri="http://schemas.openxmlformats.org/drawingml/2006/table">
            <a:tbl>
              <a:tblPr/>
              <a:tblGrid>
                <a:gridCol w="2016348"/>
                <a:gridCol w="576064"/>
                <a:gridCol w="432048"/>
                <a:gridCol w="487090"/>
                <a:gridCol w="609600"/>
                <a:gridCol w="609600"/>
                <a:gridCol w="525958"/>
                <a:gridCol w="504056"/>
                <a:gridCol w="1440160"/>
                <a:gridCol w="1644626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Tiempo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Voz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Modo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Persona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Forma léxica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Traducción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τῶν βασιλευόντων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τῶν κυριευόντων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98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303610"/>
            <a:ext cx="864165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3200" dirty="0">
                <a:latin typeface="Minion Pro"/>
                <a:cs typeface="Minion Pro"/>
              </a:rPr>
              <a:t>1 </a:t>
            </a:r>
            <a:r>
              <a:rPr lang="en-US" sz="3200" dirty="0" smtClean="0">
                <a:latin typeface="Minion Pro"/>
                <a:cs typeface="Minion Pro"/>
              </a:rPr>
              <a:t>Tim. 6:15</a:t>
            </a:r>
            <a:r>
              <a:rPr lang="el-GR" sz="3200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ὁ βασιλεὺς τῶν βασιλευόντων</a:t>
            </a:r>
          </a:p>
          <a:p>
            <a:r>
              <a:rPr lang="el-GR" sz="3200" dirty="0" smtClean="0">
                <a:latin typeface="Minion Pro"/>
                <a:cs typeface="Minion Pro"/>
              </a:rPr>
              <a:t>καὶ </a:t>
            </a:r>
            <a:r>
              <a:rPr lang="el-GR" sz="3200" dirty="0">
                <a:latin typeface="Minion Pro"/>
                <a:cs typeface="Minion Pro"/>
              </a:rPr>
              <a:t>κύριος τῶν κυριευόντων,</a:t>
            </a:r>
            <a:endParaRPr lang="en-US" sz="3200" dirty="0" smtClean="0">
              <a:latin typeface="Minion Pro"/>
              <a:cs typeface="Minion Pro"/>
            </a:endParaRP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348311"/>
              </p:ext>
            </p:extLst>
          </p:nvPr>
        </p:nvGraphicFramePr>
        <p:xfrm>
          <a:off x="150813" y="2787774"/>
          <a:ext cx="8845550" cy="1920199"/>
        </p:xfrm>
        <a:graphic>
          <a:graphicData uri="http://schemas.openxmlformats.org/drawingml/2006/table">
            <a:tbl>
              <a:tblPr/>
              <a:tblGrid>
                <a:gridCol w="2016348"/>
                <a:gridCol w="576064"/>
                <a:gridCol w="432048"/>
                <a:gridCol w="487090"/>
                <a:gridCol w="609600"/>
                <a:gridCol w="609600"/>
                <a:gridCol w="525958"/>
                <a:gridCol w="504056"/>
                <a:gridCol w="1440160"/>
                <a:gridCol w="1644626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Tiempo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Voz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Modo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Persona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Forma léxica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Traducción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τῶν βασιλευόντων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M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G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βασιλε</a:t>
                      </a:r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ύω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de los </a:t>
                      </a:r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que</a:t>
                      </a:r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 </a:t>
                      </a:r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reinan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τῶν κυριευόντων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71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303610"/>
            <a:ext cx="864165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3200" dirty="0">
                <a:latin typeface="Minion Pro"/>
                <a:cs typeface="Minion Pro"/>
              </a:rPr>
              <a:t>1 </a:t>
            </a:r>
            <a:r>
              <a:rPr lang="en-US" sz="3200" dirty="0" smtClean="0">
                <a:latin typeface="Minion Pro"/>
                <a:cs typeface="Minion Pro"/>
              </a:rPr>
              <a:t>Tim. 6:15</a:t>
            </a:r>
            <a:r>
              <a:rPr lang="el-GR" sz="3200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ὁ βασιλεὺς τῶν βασιλευόντων</a:t>
            </a:r>
          </a:p>
          <a:p>
            <a:r>
              <a:rPr lang="el-GR" sz="3200" dirty="0" smtClean="0">
                <a:latin typeface="Minion Pro"/>
                <a:cs typeface="Minion Pro"/>
              </a:rPr>
              <a:t>καὶ </a:t>
            </a:r>
            <a:r>
              <a:rPr lang="el-GR" sz="3200" dirty="0">
                <a:latin typeface="Minion Pro"/>
                <a:cs typeface="Minion Pro"/>
              </a:rPr>
              <a:t>κύριος τῶν κυριευόντων,</a:t>
            </a:r>
            <a:endParaRPr lang="en-US" sz="3200" dirty="0" smtClean="0">
              <a:latin typeface="Minion Pro"/>
              <a:cs typeface="Minion Pro"/>
            </a:endParaRP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18496"/>
              </p:ext>
            </p:extLst>
          </p:nvPr>
        </p:nvGraphicFramePr>
        <p:xfrm>
          <a:off x="150813" y="2787774"/>
          <a:ext cx="8845550" cy="1920199"/>
        </p:xfrm>
        <a:graphic>
          <a:graphicData uri="http://schemas.openxmlformats.org/drawingml/2006/table">
            <a:tbl>
              <a:tblPr/>
              <a:tblGrid>
                <a:gridCol w="2016348"/>
                <a:gridCol w="576064"/>
                <a:gridCol w="432048"/>
                <a:gridCol w="487090"/>
                <a:gridCol w="609600"/>
                <a:gridCol w="609600"/>
                <a:gridCol w="525958"/>
                <a:gridCol w="504056"/>
                <a:gridCol w="1440160"/>
                <a:gridCol w="1644626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Tiempo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Voz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Modo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Persona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Forma léxica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Traducción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τῶν βασιλευόντων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M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G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βασιλε</a:t>
                      </a:r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ύω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de los </a:t>
                      </a:r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que</a:t>
                      </a:r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 </a:t>
                      </a:r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reinan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τῶν κυριευόντων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M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G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κυριε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ύω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de los</a:t>
                      </a:r>
                      <a:r>
                        <a:rPr lang="en-US" sz="2400" baseline="0" dirty="0" smtClean="0">
                          <a:latin typeface="Minion Pro"/>
                          <a:cs typeface="Minion Pro"/>
                        </a:rPr>
                        <a:t> </a:t>
                      </a:r>
                      <a:r>
                        <a:rPr lang="en-US" sz="2400" baseline="0" dirty="0" err="1" smtClean="0">
                          <a:latin typeface="Minion Pro"/>
                          <a:cs typeface="Minion Pro"/>
                        </a:rPr>
                        <a:t>que</a:t>
                      </a:r>
                      <a:r>
                        <a:rPr lang="en-US" sz="2400" baseline="0" dirty="0" smtClean="0">
                          <a:latin typeface="Minion Pro"/>
                          <a:cs typeface="Minion Pro"/>
                        </a:rPr>
                        <a:t> </a:t>
                      </a:r>
                      <a:r>
                        <a:rPr lang="en-US" sz="2400" baseline="0" dirty="0" err="1" smtClean="0">
                          <a:latin typeface="Minion Pro"/>
                          <a:cs typeface="Minion Pro"/>
                        </a:rPr>
                        <a:t>se</a:t>
                      </a:r>
                      <a:r>
                        <a:rPr lang="en-US" sz="2400" baseline="0" dirty="0" err="1" smtClean="0">
                          <a:latin typeface="Minion Pro"/>
                          <a:cs typeface="Minion Pro"/>
                        </a:rPr>
                        <a:t>ñorean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71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303610"/>
            <a:ext cx="864165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3200" dirty="0">
                <a:latin typeface="Minion Pro"/>
                <a:cs typeface="Minion Pro"/>
              </a:rPr>
              <a:t>1 </a:t>
            </a:r>
            <a:r>
              <a:rPr lang="en-US" sz="3200" dirty="0" smtClean="0">
                <a:latin typeface="Minion Pro"/>
                <a:cs typeface="Minion Pro"/>
              </a:rPr>
              <a:t>Tim. 6:15</a:t>
            </a:r>
            <a:r>
              <a:rPr lang="el-GR" sz="3200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ὁ βασιλεὺς τῶν βασιλευόντων</a:t>
            </a:r>
          </a:p>
          <a:p>
            <a:r>
              <a:rPr lang="el-GR" sz="3200" dirty="0" smtClean="0">
                <a:latin typeface="Minion Pro"/>
                <a:cs typeface="Minion Pro"/>
              </a:rPr>
              <a:t>καὶ </a:t>
            </a:r>
            <a:r>
              <a:rPr lang="el-GR" sz="3200" dirty="0">
                <a:latin typeface="Minion Pro"/>
                <a:cs typeface="Minion Pro"/>
              </a:rPr>
              <a:t>κύριος τῶν κυριευόντων,</a:t>
            </a:r>
            <a:endParaRPr lang="en-US" sz="3200" dirty="0" smtClean="0">
              <a:latin typeface="Minion Pro"/>
              <a:cs typeface="Minion Pro"/>
            </a:endParaRP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18496"/>
              </p:ext>
            </p:extLst>
          </p:nvPr>
        </p:nvGraphicFramePr>
        <p:xfrm>
          <a:off x="150813" y="2787774"/>
          <a:ext cx="8845550" cy="1920199"/>
        </p:xfrm>
        <a:graphic>
          <a:graphicData uri="http://schemas.openxmlformats.org/drawingml/2006/table">
            <a:tbl>
              <a:tblPr/>
              <a:tblGrid>
                <a:gridCol w="2016348"/>
                <a:gridCol w="576064"/>
                <a:gridCol w="432048"/>
                <a:gridCol w="487090"/>
                <a:gridCol w="609600"/>
                <a:gridCol w="609600"/>
                <a:gridCol w="525958"/>
                <a:gridCol w="504056"/>
                <a:gridCol w="1440160"/>
                <a:gridCol w="1644626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Tiempo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Voz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Modo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Persona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Forma léxica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Traducción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τῶν βασιλευόντων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M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G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βασιλε</a:t>
                      </a:r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ύω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de los </a:t>
                      </a:r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que</a:t>
                      </a:r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 </a:t>
                      </a:r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reinan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τῶν κυριευόντων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M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G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κυριε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ύω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de los</a:t>
                      </a:r>
                      <a:r>
                        <a:rPr lang="en-US" sz="2400" baseline="0" dirty="0" smtClean="0">
                          <a:latin typeface="Minion Pro"/>
                          <a:cs typeface="Minion Pro"/>
                        </a:rPr>
                        <a:t> </a:t>
                      </a:r>
                      <a:r>
                        <a:rPr lang="en-US" sz="2400" baseline="0" dirty="0" err="1" smtClean="0">
                          <a:latin typeface="Minion Pro"/>
                          <a:cs typeface="Minion Pro"/>
                        </a:rPr>
                        <a:t>que</a:t>
                      </a:r>
                      <a:r>
                        <a:rPr lang="en-US" sz="2400" baseline="0" dirty="0" smtClean="0">
                          <a:latin typeface="Minion Pro"/>
                          <a:cs typeface="Minion Pro"/>
                        </a:rPr>
                        <a:t> </a:t>
                      </a:r>
                      <a:r>
                        <a:rPr lang="en-US" sz="2400" baseline="0" dirty="0" err="1" smtClean="0">
                          <a:latin typeface="Minion Pro"/>
                          <a:cs typeface="Minion Pro"/>
                        </a:rPr>
                        <a:t>se</a:t>
                      </a:r>
                      <a:r>
                        <a:rPr lang="en-US" sz="2400" baseline="0" dirty="0" err="1" smtClean="0">
                          <a:latin typeface="Minion Pro"/>
                          <a:cs typeface="Minion Pro"/>
                        </a:rPr>
                        <a:t>ñorean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76"/>
          <p:cNvSpPr txBox="1">
            <a:spLocks noChangeArrowheads="1"/>
          </p:cNvSpPr>
          <p:nvPr/>
        </p:nvSpPr>
        <p:spPr bwMode="auto">
          <a:xfrm>
            <a:off x="251520" y="1779662"/>
            <a:ext cx="8785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MX" sz="2800" dirty="0">
                <a:solidFill>
                  <a:srgbClr val="0000FF"/>
                </a:solidFill>
                <a:latin typeface="Minion Pro"/>
                <a:cs typeface="Minion Pro"/>
              </a:rPr>
              <a:t>“El Rey de </a:t>
            </a:r>
            <a:r>
              <a:rPr lang="es-MX" sz="2800" b="1" dirty="0">
                <a:solidFill>
                  <a:srgbClr val="0000FF"/>
                </a:solidFill>
                <a:latin typeface="Minion Pro"/>
                <a:cs typeface="Minion Pro"/>
              </a:rPr>
              <a:t>los que reinan </a:t>
            </a:r>
            <a:r>
              <a:rPr lang="es-MX" sz="2800" dirty="0">
                <a:solidFill>
                  <a:srgbClr val="0000FF"/>
                </a:solidFill>
                <a:latin typeface="Minion Pro"/>
                <a:cs typeface="Minion Pro"/>
              </a:rPr>
              <a:t>y Señor de </a:t>
            </a:r>
            <a:r>
              <a:rPr lang="es-MX" sz="2800" b="1" dirty="0" smtClean="0">
                <a:solidFill>
                  <a:srgbClr val="0000FF"/>
                </a:solidFill>
                <a:latin typeface="Minion Pro"/>
                <a:cs typeface="Minion Pro"/>
              </a:rPr>
              <a:t>los que señorean</a:t>
            </a:r>
            <a:r>
              <a:rPr lang="es-MX" sz="2800" dirty="0" smtClean="0">
                <a:solidFill>
                  <a:srgbClr val="0000FF"/>
                </a:solidFill>
                <a:latin typeface="Minion Pro"/>
                <a:cs typeface="Minion Pro"/>
              </a:rPr>
              <a:t>”</a:t>
            </a:r>
            <a:endParaRPr lang="es-PE" sz="2800" dirty="0">
              <a:solidFill>
                <a:srgbClr val="0000FF"/>
              </a:solidFill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88271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584" y="351698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000" b="1" cap="small" dirty="0" smtClean="0">
                <a:latin typeface="Cambria"/>
                <a:cs typeface="Cambria"/>
              </a:rPr>
              <a:t>Forma del Participio </a:t>
            </a:r>
            <a:r>
              <a:rPr lang="es-ES_tradnl" sz="4000" b="1" cap="small" dirty="0" smtClean="0">
                <a:latin typeface="Cambria"/>
                <a:cs typeface="Cambria"/>
              </a:rPr>
              <a:t>Activo </a:t>
            </a:r>
            <a:r>
              <a:rPr lang="es-PE" sz="4000" b="1" cap="small" dirty="0" smtClean="0">
                <a:latin typeface="Cambria"/>
                <a:cs typeface="Cambria"/>
              </a:rPr>
              <a:t>Indicativo</a:t>
            </a:r>
            <a:endParaRPr lang="es-PE" sz="4000" b="1" cap="small" dirty="0">
              <a:latin typeface="Cambria"/>
              <a:cs typeface="Cambria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271586"/>
              </p:ext>
            </p:extLst>
          </p:nvPr>
        </p:nvGraphicFramePr>
        <p:xfrm>
          <a:off x="755576" y="2211710"/>
          <a:ext cx="7848872" cy="21031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296144"/>
                <a:gridCol w="1584176"/>
                <a:gridCol w="2016224"/>
                <a:gridCol w="2952328"/>
              </a:tblGrid>
              <a:tr h="590951">
                <a:tc>
                  <a:txBody>
                    <a:bodyPr/>
                    <a:lstStyle/>
                    <a:p>
                      <a:pPr algn="ctr"/>
                      <a:r>
                        <a:rPr kumimoji="0" lang="es-PE" sz="2800" u="none" strike="noStrike" kern="1200" cap="small" normalizeH="0" baseline="0" noProof="0" smtClean="0">
                          <a:ln>
                            <a:noFill/>
                          </a:ln>
                          <a:effectLst/>
                          <a:latin typeface="Cambria"/>
                          <a:cs typeface="Cambria"/>
                        </a:rPr>
                        <a:t>Voz</a:t>
                      </a:r>
                      <a:endParaRPr kumimoji="0" lang="es-PE" sz="2800" b="1" i="0" u="none" strike="noStrike" kern="1200" cap="small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Times New Roman" charset="0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PE" sz="2800" u="none" strike="noStrike" kern="1200" cap="small" normalizeH="0" baseline="0" noProof="0" dirty="0" smtClean="0">
                          <a:ln>
                            <a:noFill/>
                          </a:ln>
                          <a:effectLst/>
                          <a:latin typeface="Cambria"/>
                          <a:cs typeface="Cambria"/>
                        </a:rPr>
                        <a:t>Genero</a:t>
                      </a:r>
                      <a:endParaRPr kumimoji="0" lang="es-PE" sz="2800" b="1" i="0" u="none" strike="noStrike" kern="1200" cap="small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Times New Roman" charset="0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PE" sz="2800" u="none" strike="noStrike" kern="1200" cap="small" normalizeH="0" baseline="0" noProof="0" dirty="0" smtClean="0">
                          <a:ln>
                            <a:noFill/>
                          </a:ln>
                          <a:effectLst/>
                          <a:latin typeface="Cambria"/>
                          <a:cs typeface="Cambria"/>
                        </a:rPr>
                        <a:t>Señal</a:t>
                      </a:r>
                      <a:r>
                        <a:rPr lang="es-PE" sz="1800" noProof="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kumimoji="0" lang="es-PE" sz="2800" u="none" strike="noStrike" kern="1200" cap="small" normalizeH="0" baseline="0" noProof="0" dirty="0" smtClean="0">
                          <a:ln>
                            <a:noFill/>
                          </a:ln>
                          <a:effectLst/>
                          <a:latin typeface="Cambria"/>
                          <a:cs typeface="Cambria"/>
                        </a:rPr>
                        <a:t>del</a:t>
                      </a:r>
                      <a:r>
                        <a:rPr lang="es-PE" sz="1800" noProof="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kumimoji="0" lang="es-PE" sz="2800" u="none" strike="noStrike" kern="1200" cap="small" normalizeH="0" baseline="0" noProof="0" dirty="0" smtClean="0">
                          <a:ln>
                            <a:noFill/>
                          </a:ln>
                          <a:effectLst/>
                          <a:latin typeface="Cambria"/>
                          <a:cs typeface="Cambria"/>
                        </a:rPr>
                        <a:t>Participio</a:t>
                      </a:r>
                      <a:endParaRPr kumimoji="0" lang="es-PE" sz="2800" b="1" i="0" u="none" strike="noStrike" kern="1200" cap="small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Times New Roman" charset="0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PE" sz="2800" u="none" strike="noStrike" kern="1200" cap="small" normalizeH="0" baseline="0" noProof="0" dirty="0" smtClean="0">
                          <a:ln>
                            <a:noFill/>
                          </a:ln>
                          <a:effectLst/>
                          <a:latin typeface="Cambria"/>
                          <a:cs typeface="Cambria"/>
                        </a:rPr>
                        <a:t>Desinencia</a:t>
                      </a:r>
                      <a:r>
                        <a:rPr lang="es-PE" sz="1800" baseline="0" noProof="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kumimoji="0" lang="es-PE" sz="2800" u="none" strike="noStrike" kern="1200" cap="small" normalizeH="0" baseline="0" noProof="0" dirty="0" smtClean="0">
                          <a:ln>
                            <a:noFill/>
                          </a:ln>
                          <a:effectLst/>
                          <a:latin typeface="Cambria"/>
                          <a:cs typeface="Cambria"/>
                        </a:rPr>
                        <a:t>de</a:t>
                      </a:r>
                      <a:r>
                        <a:rPr lang="es-PE" sz="1800" baseline="0" noProof="0" dirty="0" smtClean="0">
                          <a:latin typeface="Cambria"/>
                          <a:cs typeface="Cambria"/>
                        </a:rPr>
                        <a:t> </a:t>
                      </a:r>
                      <a:r>
                        <a:rPr kumimoji="0" lang="es-PE" sz="2800" u="none" strike="noStrike" kern="1200" cap="small" normalizeH="0" baseline="0" noProof="0" dirty="0" smtClean="0">
                          <a:ln>
                            <a:noFill/>
                          </a:ln>
                          <a:effectLst/>
                          <a:latin typeface="Cambria"/>
                          <a:cs typeface="Cambria"/>
                        </a:rPr>
                        <a:t>declinaci</a:t>
                      </a:r>
                      <a:r>
                        <a:rPr kumimoji="0" lang="es-PE" sz="2800" u="none" strike="noStrike" kern="1200" cap="small" normalizeH="0" baseline="0" noProof="0" dirty="0" smtClean="0">
                          <a:ln>
                            <a:noFill/>
                          </a:ln>
                          <a:effectLst/>
                          <a:latin typeface="Cambria"/>
                          <a:cs typeface="Cambria"/>
                        </a:rPr>
                        <a:t>ó</a:t>
                      </a:r>
                      <a:r>
                        <a:rPr kumimoji="0" lang="es-PE" sz="2800" u="none" strike="noStrike" kern="1200" cap="small" normalizeH="0" baseline="0" noProof="0" dirty="0" smtClean="0">
                          <a:ln>
                            <a:noFill/>
                          </a:ln>
                          <a:effectLst/>
                          <a:latin typeface="Cambria"/>
                          <a:cs typeface="Cambria"/>
                        </a:rPr>
                        <a:t>n</a:t>
                      </a:r>
                      <a:endParaRPr kumimoji="0" lang="es-PE" sz="2800" b="1" i="0" u="none" strike="noStrike" kern="1200" cap="small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Times New Roman" charset="0"/>
                        <a:cs typeface="Cambria"/>
                      </a:endParaRPr>
                    </a:p>
                  </a:txBody>
                  <a:tcPr/>
                </a:tc>
              </a:tr>
              <a:tr h="150127">
                <a:tc>
                  <a:txBody>
                    <a:bodyPr/>
                    <a:lstStyle/>
                    <a:p>
                      <a:r>
                        <a:rPr lang="es-PE" sz="3200" noProof="0" smtClean="0">
                          <a:latin typeface="Minion Pro"/>
                          <a:cs typeface="Minion Pro"/>
                        </a:rPr>
                        <a:t>Activa</a:t>
                      </a:r>
                      <a:endParaRPr lang="es-PE" sz="3200" noProof="0">
                        <a:latin typeface="Minion Pro"/>
                        <a:cs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3200" noProof="0" dirty="0" smtClean="0">
                          <a:latin typeface="Minion Pro"/>
                          <a:cs typeface="Minion Pro"/>
                        </a:rPr>
                        <a:t>m/n</a:t>
                      </a:r>
                      <a:endParaRPr lang="es-PE" sz="3200" noProof="0" dirty="0">
                        <a:latin typeface="Minion Pro"/>
                        <a:cs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3200" b="1" noProof="0" dirty="0" smtClean="0">
                          <a:latin typeface="Minion Pro"/>
                          <a:cs typeface="Minion Pro"/>
                        </a:rPr>
                        <a:t>ντ</a:t>
                      </a:r>
                      <a:endParaRPr lang="es-PE" sz="3200" b="1" noProof="0" dirty="0">
                        <a:latin typeface="Minion Pro"/>
                        <a:cs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3200" noProof="0" dirty="0" smtClean="0">
                          <a:latin typeface="Minion Pro"/>
                          <a:cs typeface="Minion Pro"/>
                        </a:rPr>
                        <a:t>3</a:t>
                      </a:r>
                      <a:endParaRPr lang="es-PE" sz="3200" noProof="0" dirty="0">
                        <a:latin typeface="Minion Pro"/>
                        <a:cs typeface="Minion Pro"/>
                      </a:endParaRPr>
                    </a:p>
                  </a:txBody>
                  <a:tcPr/>
                </a:tc>
              </a:tr>
              <a:tr h="147071">
                <a:tc>
                  <a:txBody>
                    <a:bodyPr/>
                    <a:lstStyle/>
                    <a:p>
                      <a:endParaRPr lang="es-PE" sz="3200" noProof="0">
                        <a:latin typeface="Minion Pro"/>
                        <a:cs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3200" noProof="0" dirty="0" smtClean="0">
                          <a:latin typeface="Minion Pro"/>
                          <a:cs typeface="Minion Pro"/>
                        </a:rPr>
                        <a:t>f</a:t>
                      </a:r>
                      <a:endParaRPr lang="es-PE" sz="3200" noProof="0" dirty="0">
                        <a:latin typeface="Minion Pro"/>
                        <a:cs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3200" b="1" noProof="0" dirty="0" smtClean="0">
                          <a:latin typeface="Minion Pro"/>
                          <a:cs typeface="Minion Pro"/>
                        </a:rPr>
                        <a:t>ουσ</a:t>
                      </a:r>
                      <a:endParaRPr lang="es-PE" sz="3200" b="1" noProof="0" dirty="0">
                        <a:latin typeface="Minion Pro"/>
                        <a:cs typeface="Minion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3200" noProof="0" dirty="0" smtClean="0">
                          <a:latin typeface="Minion Pro"/>
                          <a:cs typeface="Minion Pro"/>
                        </a:rPr>
                        <a:t>1</a:t>
                      </a:r>
                      <a:endParaRPr lang="es-PE" sz="3200" noProof="0" dirty="0">
                        <a:latin typeface="Minion Pro"/>
                        <a:cs typeface="Minion Pro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171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1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919781"/>
              </p:ext>
            </p:extLst>
          </p:nvPr>
        </p:nvGraphicFramePr>
        <p:xfrm>
          <a:off x="1511945" y="67283"/>
          <a:ext cx="6120110" cy="4952739"/>
        </p:xfrm>
        <a:graphic>
          <a:graphicData uri="http://schemas.openxmlformats.org/drawingml/2006/table">
            <a:tbl>
              <a:tblPr/>
              <a:tblGrid>
                <a:gridCol w="853039"/>
                <a:gridCol w="1810687"/>
                <a:gridCol w="1728192"/>
                <a:gridCol w="1728192"/>
              </a:tblGrid>
              <a:tr h="200211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800" b="1" i="0" u="none" strike="noStrike" kern="1200" cap="sm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 charset="0"/>
                          <a:cs typeface="Cambria"/>
                        </a:rPr>
                        <a:t>Participio</a:t>
                      </a:r>
                      <a:r>
                        <a:rPr kumimoji="0" lang="es-MX" sz="2800" b="1" i="0" u="none" strike="noStrike" cap="sm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 charset="0"/>
                          <a:cs typeface="Cambria"/>
                        </a:rPr>
                        <a:t> Presente Activo Indicativo</a:t>
                      </a: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2800" b="1" i="0" u="none" strike="noStrike" cap="sm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Times New Roman" charset="0"/>
                        <a:cs typeface="Cambria"/>
                      </a:endParaRP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Masculino</a:t>
                      </a:r>
                      <a:endParaRPr kumimoji="0" 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Times New Roman" charset="0"/>
                        <a:cs typeface="Minion Pro"/>
                      </a:endParaRP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Femenino</a:t>
                      </a:r>
                      <a:endParaRPr kumimoji="0" 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Times New Roman" charset="0"/>
                        <a:cs typeface="Minion Pro"/>
                      </a:endParaRPr>
                    </a:p>
                  </a:txBody>
                  <a:tcPr marL="91412" marR="91412" marT="34277" marB="3427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Neutro</a:t>
                      </a:r>
                      <a:endParaRPr kumimoji="0" 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Times New Roman" charset="0"/>
                        <a:cs typeface="Minion Pro"/>
                      </a:endParaRPr>
                    </a:p>
                  </a:txBody>
                  <a:tcPr marL="91412" marR="91412" marT="34277" marB="3427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27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SN</a:t>
                      </a:r>
                      <a:endParaRPr kumimoji="0" 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Times New Roman" charset="0"/>
                        <a:cs typeface="Minion Pro"/>
                      </a:endParaRP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ὤν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οὖσα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nion Pro"/>
                          <a:ea typeface="+mn-ea"/>
                          <a:cs typeface="GentiumAlt"/>
                        </a:rPr>
                        <a:t>ὄν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27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SG</a:t>
                      </a:r>
                      <a:endParaRPr kumimoji="0" 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Times New Roman" charset="0"/>
                        <a:cs typeface="Minion Pro"/>
                      </a:endParaRP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ὄντος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οὔσης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nion Pro"/>
                          <a:ea typeface="+mn-ea"/>
                          <a:cs typeface="GentiumAlt"/>
                        </a:rPr>
                        <a:t>ὄντος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27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SD</a:t>
                      </a:r>
                      <a:endParaRPr kumimoji="0" 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Times New Roman" charset="0"/>
                        <a:cs typeface="Minion Pro"/>
                      </a:endParaRP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nion Pro"/>
                          <a:ea typeface="+mn-ea"/>
                          <a:cs typeface="GentiumAlt"/>
                        </a:rPr>
                        <a:t>ὄντι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nion Pro"/>
                          <a:ea typeface="+mn-ea"/>
                          <a:cs typeface="GentiumAlt"/>
                        </a:rPr>
                        <a:t>οὔσῃ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nion Pro"/>
                          <a:ea typeface="+mn-ea"/>
                          <a:cs typeface="GentiumAlt"/>
                        </a:rPr>
                        <a:t>ὄντι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27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SA</a:t>
                      </a:r>
                      <a:endParaRPr kumimoji="0" 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Times New Roman" charset="0"/>
                        <a:cs typeface="Minion Pro"/>
                      </a:endParaRP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nion Pro"/>
                          <a:ea typeface="+mn-ea"/>
                          <a:cs typeface="GentiumAlt"/>
                        </a:rPr>
                        <a:t>ὄντα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nion Pro"/>
                          <a:ea typeface="+mn-ea"/>
                          <a:cs typeface="GentiumAlt"/>
                        </a:rPr>
                        <a:t>οὖσαν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nion Pro"/>
                          <a:ea typeface="+mn-ea"/>
                          <a:cs typeface="GentiumAlt"/>
                        </a:rPr>
                        <a:t>ὄν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27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PN</a:t>
                      </a:r>
                      <a:endParaRPr kumimoji="0" 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Times New Roman" charset="0"/>
                        <a:cs typeface="Minion Pro"/>
                      </a:endParaRP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nion Pro"/>
                          <a:ea typeface="+mn-ea"/>
                          <a:cs typeface="GentiumAlt"/>
                        </a:rPr>
                        <a:t>ὄντες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nion Pro"/>
                          <a:ea typeface="+mn-ea"/>
                          <a:cs typeface="GentiumAlt"/>
                        </a:rPr>
                        <a:t>οὖσαι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nion Pro"/>
                          <a:ea typeface="+mn-ea"/>
                          <a:cs typeface="GentiumAlt"/>
                        </a:rPr>
                        <a:t>ὄντα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27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PG</a:t>
                      </a:r>
                      <a:endParaRPr kumimoji="0" 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Times New Roman" charset="0"/>
                        <a:cs typeface="Minion Pro"/>
                      </a:endParaRP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nion Pro"/>
                          <a:ea typeface="+mn-ea"/>
                          <a:cs typeface="GentiumAlt"/>
                        </a:rPr>
                        <a:t>ὄντων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οὐσῶν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nion Pro"/>
                          <a:ea typeface="+mn-ea"/>
                          <a:cs typeface="GentiumAlt"/>
                        </a:rPr>
                        <a:t>ὄντων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27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PD</a:t>
                      </a:r>
                      <a:endParaRPr kumimoji="0" 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Times New Roman" charset="0"/>
                        <a:cs typeface="Minion Pro"/>
                      </a:endParaRP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οὖσι</a:t>
                      </a:r>
                      <a:r>
                        <a:rPr lang="el-GR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(ν)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nion Pro"/>
                          <a:ea typeface="+mn-ea"/>
                          <a:cs typeface="GentiumAlt"/>
                        </a:rPr>
                        <a:t>οὔσαις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οὖσι</a:t>
                      </a:r>
                      <a:r>
                        <a:rPr lang="el-GR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(ν)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27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PA</a:t>
                      </a:r>
                      <a:endParaRPr kumimoji="0" 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Times New Roman" charset="0"/>
                        <a:cs typeface="Minion Pro"/>
                      </a:endParaRP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nion Pro"/>
                          <a:ea typeface="+mn-ea"/>
                          <a:cs typeface="GentiumAlt"/>
                        </a:rPr>
                        <a:t>ὄντας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οὔσας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nion Pro"/>
                          <a:ea typeface="+mn-ea"/>
                          <a:cs typeface="GentiumAlt"/>
                        </a:rPr>
                        <a:t>ὄντα</a:t>
                      </a:r>
                      <a:endParaRPr lang="en-US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44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303610"/>
            <a:ext cx="86416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3200" dirty="0">
                <a:latin typeface="Minion Pro"/>
                <a:cs typeface="Minion Pro"/>
              </a:rPr>
              <a:t>Ap. 1:</a:t>
            </a:r>
            <a:r>
              <a:rPr lang="el-GR" sz="3200" dirty="0" smtClean="0">
                <a:latin typeface="Minion Pro"/>
                <a:cs typeface="Minion Pro"/>
              </a:rPr>
              <a:t>8</a:t>
            </a:r>
            <a:r>
              <a:rPr lang="en-US" sz="3200" dirty="0" smtClean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Ἐγώ εἰμι τὸ ἄλφα καὶ τὸ ὦ, λέγει κύριος ὁ θεός, ὁ ὢν καὶ ὁ ἦν καὶ ὁ </a:t>
            </a:r>
            <a:endParaRPr lang="el-GR" sz="3200" dirty="0">
              <a:latin typeface="Minion Pro"/>
              <a:cs typeface="Minion Pro"/>
            </a:endParaRPr>
          </a:p>
          <a:p>
            <a:r>
              <a:rPr lang="el-GR" sz="3200" dirty="0">
                <a:latin typeface="Minion Pro"/>
                <a:cs typeface="Minion Pro"/>
              </a:rPr>
              <a:t>ἐρχόμενος, ὁ παντοκράτωρ</a:t>
            </a:r>
            <a:r>
              <a:rPr lang="el-GR" sz="3200" dirty="0" smtClean="0">
                <a:latin typeface="Minion Pro"/>
                <a:cs typeface="Minion Pro"/>
              </a:rPr>
              <a:t>.</a:t>
            </a:r>
            <a:endParaRPr lang="el-GR" sz="3200" dirty="0">
              <a:latin typeface="Minion Pro"/>
              <a:cs typeface="Minion Pro"/>
            </a:endParaRP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485737"/>
              </p:ext>
            </p:extLst>
          </p:nvPr>
        </p:nvGraphicFramePr>
        <p:xfrm>
          <a:off x="179388" y="2963467"/>
          <a:ext cx="8845550" cy="2057332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525958"/>
                <a:gridCol w="504056"/>
                <a:gridCol w="1368152"/>
                <a:gridCol w="1716634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Tiempo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Voz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Modo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Persona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Forma léxica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Traducción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εἰμι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λέγει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b="0" dirty="0" smtClean="0">
                          <a:latin typeface="Minion Pro"/>
                          <a:cs typeface="Minion Pro"/>
                        </a:rPr>
                        <a:t>ὁ ὢν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ὁ ἦν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706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303610"/>
            <a:ext cx="86416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3200" dirty="0">
                <a:latin typeface="Minion Pro"/>
                <a:cs typeface="Minion Pro"/>
              </a:rPr>
              <a:t>Ap. 1:</a:t>
            </a:r>
            <a:r>
              <a:rPr lang="el-GR" sz="3200" dirty="0" smtClean="0">
                <a:latin typeface="Minion Pro"/>
                <a:cs typeface="Minion Pro"/>
              </a:rPr>
              <a:t>8</a:t>
            </a:r>
            <a:r>
              <a:rPr lang="en-US" sz="3200" dirty="0" smtClean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Ἐγώ εἰμι τὸ ἄλφα καὶ τὸ ὦ, λέγει κύριος ὁ θεός, ὁ ὢν καὶ ὁ ἦν καὶ ὁ </a:t>
            </a:r>
            <a:endParaRPr lang="el-GR" sz="3200" dirty="0">
              <a:latin typeface="Minion Pro"/>
              <a:cs typeface="Minion Pro"/>
            </a:endParaRPr>
          </a:p>
          <a:p>
            <a:r>
              <a:rPr lang="el-GR" sz="3200" dirty="0">
                <a:latin typeface="Minion Pro"/>
                <a:cs typeface="Minion Pro"/>
              </a:rPr>
              <a:t>ἐρχόμενος, ὁ παντοκράτωρ</a:t>
            </a:r>
            <a:r>
              <a:rPr lang="el-GR" sz="3200" dirty="0" smtClean="0">
                <a:latin typeface="Minion Pro"/>
                <a:cs typeface="Minion Pro"/>
              </a:rPr>
              <a:t>.</a:t>
            </a:r>
            <a:endParaRPr lang="el-GR" sz="3200" dirty="0">
              <a:latin typeface="Minion Pro"/>
              <a:cs typeface="Minion Pro"/>
            </a:endParaRP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590101"/>
              </p:ext>
            </p:extLst>
          </p:nvPr>
        </p:nvGraphicFramePr>
        <p:xfrm>
          <a:off x="179388" y="2963467"/>
          <a:ext cx="8845550" cy="2057332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525958"/>
                <a:gridCol w="504056"/>
                <a:gridCol w="1368152"/>
                <a:gridCol w="1716634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Tiempo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Voz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Modo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Persona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Forma léxica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Traducción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εἰμι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I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1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εἰμι</a:t>
                      </a: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soy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λέγει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b="0" dirty="0" smtClean="0">
                          <a:latin typeface="Minion Pro"/>
                          <a:cs typeface="Minion Pro"/>
                        </a:rPr>
                        <a:t>ὁ ὢν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ὁ ἦν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336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303610"/>
            <a:ext cx="86416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3200" dirty="0">
                <a:latin typeface="Minion Pro"/>
                <a:cs typeface="Minion Pro"/>
              </a:rPr>
              <a:t>Ap. 1:</a:t>
            </a:r>
            <a:r>
              <a:rPr lang="el-GR" sz="3200" dirty="0" smtClean="0">
                <a:latin typeface="Minion Pro"/>
                <a:cs typeface="Minion Pro"/>
              </a:rPr>
              <a:t>8</a:t>
            </a:r>
            <a:r>
              <a:rPr lang="en-US" sz="3200" dirty="0" smtClean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Ἐγώ εἰμι τὸ ἄλφα καὶ τὸ ὦ, λέγει κύριος ὁ θεός, ὁ ὢν καὶ ὁ ἦν καὶ ὁ </a:t>
            </a:r>
            <a:endParaRPr lang="el-GR" sz="3200" dirty="0">
              <a:latin typeface="Minion Pro"/>
              <a:cs typeface="Minion Pro"/>
            </a:endParaRPr>
          </a:p>
          <a:p>
            <a:r>
              <a:rPr lang="el-GR" sz="3200" dirty="0">
                <a:latin typeface="Minion Pro"/>
                <a:cs typeface="Minion Pro"/>
              </a:rPr>
              <a:t>ἐρχόμενος, ὁ παντοκράτωρ</a:t>
            </a:r>
            <a:r>
              <a:rPr lang="el-GR" sz="3200" dirty="0" smtClean="0">
                <a:latin typeface="Minion Pro"/>
                <a:cs typeface="Minion Pro"/>
              </a:rPr>
              <a:t>.</a:t>
            </a:r>
            <a:endParaRPr lang="el-GR" sz="3200" dirty="0">
              <a:latin typeface="Minion Pro"/>
              <a:cs typeface="Minion Pro"/>
            </a:endParaRP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730912"/>
              </p:ext>
            </p:extLst>
          </p:nvPr>
        </p:nvGraphicFramePr>
        <p:xfrm>
          <a:off x="179388" y="2963467"/>
          <a:ext cx="8845550" cy="2057332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525958"/>
                <a:gridCol w="504056"/>
                <a:gridCol w="1368152"/>
                <a:gridCol w="1716634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Tiempo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Voz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Modo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Persona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Forma léxica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Traducción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εἰμι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I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1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εἰμι</a:t>
                      </a: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soy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λέγει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I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3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λ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έγω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dice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b="0" dirty="0" smtClean="0">
                          <a:latin typeface="Minion Pro"/>
                          <a:cs typeface="Minion Pro"/>
                        </a:rPr>
                        <a:t>ὁ ὢν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ὁ ἦν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336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303610"/>
            <a:ext cx="86416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3200" dirty="0">
                <a:latin typeface="Minion Pro"/>
                <a:cs typeface="Minion Pro"/>
              </a:rPr>
              <a:t>Ap. 1:</a:t>
            </a:r>
            <a:r>
              <a:rPr lang="el-GR" sz="3200" dirty="0" smtClean="0">
                <a:latin typeface="Minion Pro"/>
                <a:cs typeface="Minion Pro"/>
              </a:rPr>
              <a:t>8</a:t>
            </a:r>
            <a:r>
              <a:rPr lang="en-US" sz="3200" dirty="0" smtClean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Ἐγώ εἰμι τὸ ἄλφα καὶ τὸ ὦ, λέγει κύριος ὁ θεός, ὁ ὢν καὶ ὁ ἦν καὶ ὁ </a:t>
            </a:r>
            <a:endParaRPr lang="el-GR" sz="3200" dirty="0">
              <a:latin typeface="Minion Pro"/>
              <a:cs typeface="Minion Pro"/>
            </a:endParaRPr>
          </a:p>
          <a:p>
            <a:r>
              <a:rPr lang="el-GR" sz="3200" dirty="0">
                <a:latin typeface="Minion Pro"/>
                <a:cs typeface="Minion Pro"/>
              </a:rPr>
              <a:t>ἐρχόμενος, ὁ παντοκράτωρ</a:t>
            </a:r>
            <a:r>
              <a:rPr lang="el-GR" sz="3200" dirty="0" smtClean="0">
                <a:latin typeface="Minion Pro"/>
                <a:cs typeface="Minion Pro"/>
              </a:rPr>
              <a:t>.</a:t>
            </a:r>
            <a:endParaRPr lang="el-GR" sz="3200" dirty="0">
              <a:latin typeface="Minion Pro"/>
              <a:cs typeface="Minion Pro"/>
            </a:endParaRP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714874"/>
              </p:ext>
            </p:extLst>
          </p:nvPr>
        </p:nvGraphicFramePr>
        <p:xfrm>
          <a:off x="179388" y="2963467"/>
          <a:ext cx="8845550" cy="2057332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525958"/>
                <a:gridCol w="504056"/>
                <a:gridCol w="1368152"/>
                <a:gridCol w="1716634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Tiempo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Voz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Modo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Persona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Forma léxica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Traducción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εἰμι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I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1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εἰμι</a:t>
                      </a: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soy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λέγει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I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3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λ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έγω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dice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b="0" dirty="0" smtClean="0">
                          <a:latin typeface="Minion Pro"/>
                          <a:cs typeface="Minion Pro"/>
                        </a:rPr>
                        <a:t>ὁ ὢν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M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N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εἰμι</a:t>
                      </a: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el</a:t>
                      </a:r>
                      <a:r>
                        <a:rPr lang="en-US" sz="2400" baseline="0" dirty="0" smtClean="0">
                          <a:latin typeface="Minion Pro"/>
                          <a:cs typeface="Minion Pro"/>
                        </a:rPr>
                        <a:t> </a:t>
                      </a:r>
                      <a:r>
                        <a:rPr lang="en-US" sz="2400" baseline="0" dirty="0" err="1" smtClean="0">
                          <a:latin typeface="Minion Pro"/>
                          <a:cs typeface="Minion Pro"/>
                        </a:rPr>
                        <a:t>que</a:t>
                      </a:r>
                      <a:r>
                        <a:rPr lang="en-US" sz="2400" baseline="0" dirty="0" smtClean="0">
                          <a:latin typeface="Minion Pro"/>
                          <a:cs typeface="Minion Pro"/>
                        </a:rPr>
                        <a:t> </a:t>
                      </a:r>
                      <a:r>
                        <a:rPr lang="en-US" sz="2400" baseline="0" dirty="0" err="1" smtClean="0">
                          <a:latin typeface="Minion Pro"/>
                          <a:cs typeface="Minion Pro"/>
                        </a:rPr>
                        <a:t>es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ὁ ἦν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336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303610"/>
            <a:ext cx="86416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3200" dirty="0">
                <a:latin typeface="Minion Pro"/>
                <a:cs typeface="Minion Pro"/>
              </a:rPr>
              <a:t>Ap. 1:</a:t>
            </a:r>
            <a:r>
              <a:rPr lang="el-GR" sz="3200" dirty="0" smtClean="0">
                <a:latin typeface="Minion Pro"/>
                <a:cs typeface="Minion Pro"/>
              </a:rPr>
              <a:t>8</a:t>
            </a:r>
            <a:r>
              <a:rPr lang="en-US" sz="3200" dirty="0" smtClean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Ἐγώ εἰμι τὸ ἄλφα καὶ τὸ ὦ, λέγει κύριος ὁ θεός, ὁ ὢν καὶ ὁ ἦν καὶ ὁ </a:t>
            </a:r>
            <a:endParaRPr lang="el-GR" sz="3200" dirty="0">
              <a:latin typeface="Minion Pro"/>
              <a:cs typeface="Minion Pro"/>
            </a:endParaRPr>
          </a:p>
          <a:p>
            <a:r>
              <a:rPr lang="el-GR" sz="3200" dirty="0">
                <a:latin typeface="Minion Pro"/>
                <a:cs typeface="Minion Pro"/>
              </a:rPr>
              <a:t>ἐρχόμενος, ὁ παντοκράτωρ</a:t>
            </a:r>
            <a:r>
              <a:rPr lang="el-GR" sz="3200" dirty="0" smtClean="0">
                <a:latin typeface="Minion Pro"/>
                <a:cs typeface="Minion Pro"/>
              </a:rPr>
              <a:t>.</a:t>
            </a:r>
            <a:endParaRPr lang="el-GR" sz="3200" dirty="0">
              <a:latin typeface="Minion Pro"/>
              <a:cs typeface="Minion Pro"/>
            </a:endParaRP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074114"/>
              </p:ext>
            </p:extLst>
          </p:nvPr>
        </p:nvGraphicFramePr>
        <p:xfrm>
          <a:off x="179388" y="2963467"/>
          <a:ext cx="8845550" cy="2057332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525958"/>
                <a:gridCol w="504056"/>
                <a:gridCol w="1368152"/>
                <a:gridCol w="1716634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Tiempo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Voz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Modo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Persona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Forma léxica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Traducción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εἰμι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I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1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εἰμι</a:t>
                      </a: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soy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λέγει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I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3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λ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έγω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dice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b="0" dirty="0" smtClean="0">
                          <a:latin typeface="Minion Pro"/>
                          <a:cs typeface="Minion Pro"/>
                        </a:rPr>
                        <a:t>ὁ ὢν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M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N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εἰμι</a:t>
                      </a: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el</a:t>
                      </a:r>
                      <a:r>
                        <a:rPr lang="en-US" sz="2400" baseline="0" dirty="0" smtClean="0">
                          <a:latin typeface="Minion Pro"/>
                          <a:cs typeface="Minion Pro"/>
                        </a:rPr>
                        <a:t> </a:t>
                      </a:r>
                      <a:r>
                        <a:rPr lang="en-US" sz="2400" baseline="0" dirty="0" err="1" smtClean="0">
                          <a:latin typeface="Minion Pro"/>
                          <a:cs typeface="Minion Pro"/>
                        </a:rPr>
                        <a:t>que</a:t>
                      </a:r>
                      <a:r>
                        <a:rPr lang="en-US" sz="2400" baseline="0" dirty="0" smtClean="0">
                          <a:latin typeface="Minion Pro"/>
                          <a:cs typeface="Minion Pro"/>
                        </a:rPr>
                        <a:t> </a:t>
                      </a:r>
                      <a:r>
                        <a:rPr lang="en-US" sz="2400" baseline="0" dirty="0" err="1" smtClean="0">
                          <a:latin typeface="Minion Pro"/>
                          <a:cs typeface="Minion Pro"/>
                        </a:rPr>
                        <a:t>es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ὁ ἦν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I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I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3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εἰμι</a:t>
                      </a: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el </a:t>
                      </a:r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que</a:t>
                      </a:r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 era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336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303610"/>
            <a:ext cx="86416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3200" dirty="0">
                <a:latin typeface="Minion Pro"/>
                <a:cs typeface="Minion Pro"/>
              </a:rPr>
              <a:t>Ap. 1:</a:t>
            </a:r>
            <a:r>
              <a:rPr lang="el-GR" sz="3200" dirty="0" smtClean="0">
                <a:latin typeface="Minion Pro"/>
                <a:cs typeface="Minion Pro"/>
              </a:rPr>
              <a:t>8</a:t>
            </a:r>
            <a:r>
              <a:rPr lang="en-US" sz="3200" dirty="0" smtClean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Ἐγώ εἰμι τὸ ἄλφα καὶ τὸ ὦ, λέγει κύριος ὁ θεός, ὁ ὢν καὶ ὁ ἦν καὶ ὁ </a:t>
            </a:r>
            <a:endParaRPr lang="el-GR" sz="3200" dirty="0">
              <a:latin typeface="Minion Pro"/>
              <a:cs typeface="Minion Pro"/>
            </a:endParaRPr>
          </a:p>
          <a:p>
            <a:r>
              <a:rPr lang="el-GR" sz="3200" dirty="0">
                <a:latin typeface="Minion Pro"/>
                <a:cs typeface="Minion Pro"/>
              </a:rPr>
              <a:t>ἐρχόμενος, ὁ παντοκράτωρ</a:t>
            </a:r>
            <a:r>
              <a:rPr lang="el-GR" sz="3200" dirty="0" smtClean="0">
                <a:latin typeface="Minion Pro"/>
                <a:cs typeface="Minion Pro"/>
              </a:rPr>
              <a:t>.</a:t>
            </a:r>
            <a:endParaRPr lang="el-GR" sz="3200" dirty="0">
              <a:latin typeface="Minion Pro"/>
              <a:cs typeface="Minion Pro"/>
            </a:endParaRP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074114"/>
              </p:ext>
            </p:extLst>
          </p:nvPr>
        </p:nvGraphicFramePr>
        <p:xfrm>
          <a:off x="179388" y="2963467"/>
          <a:ext cx="8845550" cy="2057332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525958"/>
                <a:gridCol w="504056"/>
                <a:gridCol w="1368152"/>
                <a:gridCol w="1716634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Tiempo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Voz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Modo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Persona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Forma léxica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Traducción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εἰμι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I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1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εἰμι</a:t>
                      </a: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soy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λέγει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I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3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λ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έγω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dice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b="0" dirty="0" smtClean="0">
                          <a:latin typeface="Minion Pro"/>
                          <a:cs typeface="Minion Pro"/>
                        </a:rPr>
                        <a:t>ὁ ὢν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M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N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εἰμι</a:t>
                      </a: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el</a:t>
                      </a:r>
                      <a:r>
                        <a:rPr lang="en-US" sz="2400" baseline="0" dirty="0" smtClean="0">
                          <a:latin typeface="Minion Pro"/>
                          <a:cs typeface="Minion Pro"/>
                        </a:rPr>
                        <a:t> </a:t>
                      </a:r>
                      <a:r>
                        <a:rPr lang="en-US" sz="2400" baseline="0" dirty="0" err="1" smtClean="0">
                          <a:latin typeface="Minion Pro"/>
                          <a:cs typeface="Minion Pro"/>
                        </a:rPr>
                        <a:t>que</a:t>
                      </a:r>
                      <a:r>
                        <a:rPr lang="en-US" sz="2400" baseline="0" dirty="0" smtClean="0">
                          <a:latin typeface="Minion Pro"/>
                          <a:cs typeface="Minion Pro"/>
                        </a:rPr>
                        <a:t> </a:t>
                      </a:r>
                      <a:r>
                        <a:rPr lang="en-US" sz="2400" baseline="0" dirty="0" err="1" smtClean="0">
                          <a:latin typeface="Minion Pro"/>
                          <a:cs typeface="Minion Pro"/>
                        </a:rPr>
                        <a:t>es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ὁ ἦν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I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I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3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εἰμι</a:t>
                      </a: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el </a:t>
                      </a:r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que</a:t>
                      </a:r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 era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78"/>
          <p:cNvSpPr txBox="1">
            <a:spLocks noChangeArrowheads="1"/>
          </p:cNvSpPr>
          <p:nvPr/>
        </p:nvSpPr>
        <p:spPr bwMode="auto">
          <a:xfrm>
            <a:off x="250829" y="1977685"/>
            <a:ext cx="88931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Minion Pro"/>
                <a:cs typeface="Minion Pro"/>
              </a:rPr>
              <a:t>Yo</a:t>
            </a:r>
            <a:r>
              <a:rPr lang="en-US" sz="2800" dirty="0">
                <a:solidFill>
                  <a:srgbClr val="0000FF"/>
                </a:solidFill>
                <a:latin typeface="Minion Pro"/>
                <a:cs typeface="Minion Pro"/>
              </a:rPr>
              <a:t> soy el Alfa y la Omega, dice el </a:t>
            </a:r>
            <a:r>
              <a:rPr lang="en-US" sz="2800" dirty="0" err="1">
                <a:solidFill>
                  <a:srgbClr val="0000FF"/>
                </a:solidFill>
                <a:latin typeface="Minion Pro"/>
                <a:cs typeface="Minion Pro"/>
              </a:rPr>
              <a:t>Señor</a:t>
            </a:r>
            <a:r>
              <a:rPr lang="en-US" sz="2800" dirty="0">
                <a:solidFill>
                  <a:srgbClr val="0000FF"/>
                </a:solidFill>
                <a:latin typeface="Minion Pro"/>
                <a:cs typeface="Minion Pro"/>
              </a:rPr>
              <a:t> Dios, </a:t>
            </a:r>
            <a:r>
              <a:rPr lang="en-US" sz="2800" b="1" dirty="0">
                <a:solidFill>
                  <a:srgbClr val="0000FF"/>
                </a:solidFill>
                <a:latin typeface="Minion Pro"/>
                <a:cs typeface="Minion Pro"/>
              </a:rPr>
              <a:t>el </a:t>
            </a:r>
            <a:r>
              <a:rPr lang="en-US" sz="2800" b="1" dirty="0" err="1">
                <a:solidFill>
                  <a:srgbClr val="0000FF"/>
                </a:solidFill>
                <a:latin typeface="Minion Pro"/>
                <a:cs typeface="Minion Pro"/>
              </a:rPr>
              <a:t>que</a:t>
            </a:r>
            <a:r>
              <a:rPr lang="en-US" sz="2800" b="1" dirty="0">
                <a:solidFill>
                  <a:srgbClr val="0000FF"/>
                </a:solidFill>
                <a:latin typeface="Minion Pro"/>
                <a:cs typeface="Minion Pro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Minion Pro"/>
                <a:cs typeface="Minion Pro"/>
              </a:rPr>
              <a:t>es</a:t>
            </a:r>
            <a:r>
              <a:rPr lang="en-US" sz="2800" b="1" dirty="0">
                <a:solidFill>
                  <a:srgbClr val="0000FF"/>
                </a:solidFill>
                <a:latin typeface="Minion Pro"/>
                <a:cs typeface="Minion Pro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Minion Pro"/>
                <a:cs typeface="Minion Pro"/>
              </a:rPr>
              <a:t>y </a:t>
            </a:r>
            <a:r>
              <a:rPr lang="en-US" sz="2800" dirty="0" err="1">
                <a:solidFill>
                  <a:srgbClr val="0000FF"/>
                </a:solidFill>
                <a:latin typeface="Minion Pro"/>
                <a:cs typeface="Minion Pro"/>
              </a:rPr>
              <a:t>que</a:t>
            </a:r>
            <a:r>
              <a:rPr lang="en-US" sz="2800" dirty="0">
                <a:solidFill>
                  <a:srgbClr val="0000FF"/>
                </a:solidFill>
                <a:latin typeface="Minion Pro"/>
                <a:cs typeface="Minion Pro"/>
              </a:rPr>
              <a:t> era y </a:t>
            </a:r>
            <a:r>
              <a:rPr lang="en-US" sz="2800" dirty="0" err="1">
                <a:solidFill>
                  <a:srgbClr val="0000FF"/>
                </a:solidFill>
                <a:latin typeface="Minion Pro"/>
                <a:cs typeface="Minion Pro"/>
              </a:rPr>
              <a:t>que</a:t>
            </a:r>
            <a:r>
              <a:rPr lang="en-US" sz="2800" dirty="0">
                <a:solidFill>
                  <a:srgbClr val="0000FF"/>
                </a:solidFill>
                <a:latin typeface="Minion Pro"/>
                <a:cs typeface="Minion Pro"/>
              </a:rPr>
              <a:t> ha de </a:t>
            </a:r>
            <a:r>
              <a:rPr lang="en-US" sz="2800" dirty="0" err="1">
                <a:solidFill>
                  <a:srgbClr val="0000FF"/>
                </a:solidFill>
                <a:latin typeface="Minion Pro"/>
                <a:cs typeface="Minion Pro"/>
              </a:rPr>
              <a:t>venir</a:t>
            </a:r>
            <a:r>
              <a:rPr lang="en-US" sz="2800" dirty="0">
                <a:solidFill>
                  <a:srgbClr val="0000FF"/>
                </a:solidFill>
                <a:latin typeface="Minion Pro"/>
                <a:cs typeface="Minion Pro"/>
              </a:rPr>
              <a:t>, el </a:t>
            </a:r>
            <a:r>
              <a:rPr lang="en-US" sz="2800" dirty="0" err="1">
                <a:solidFill>
                  <a:srgbClr val="0000FF"/>
                </a:solidFill>
                <a:latin typeface="Minion Pro"/>
                <a:cs typeface="Minion Pro"/>
              </a:rPr>
              <a:t>Todopoderoso</a:t>
            </a:r>
            <a:r>
              <a:rPr lang="en-US" sz="2800" dirty="0">
                <a:solidFill>
                  <a:srgbClr val="0000FF"/>
                </a:solidFill>
                <a:latin typeface="Minion Pro"/>
                <a:cs typeface="Minion Pro"/>
              </a:rPr>
              <a:t>. </a:t>
            </a:r>
            <a:endParaRPr lang="en-US" sz="2800" dirty="0">
              <a:solidFill>
                <a:srgbClr val="0000FF"/>
              </a:solidFill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016336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303610"/>
            <a:ext cx="864165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3200" dirty="0">
                <a:latin typeface="Minion Pro"/>
                <a:cs typeface="Minion Pro"/>
              </a:rPr>
              <a:t>Lc 20:45 </a:t>
            </a:r>
            <a:r>
              <a:rPr lang="en-US" sz="3200" dirty="0" smtClean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Ἀκούοντος</a:t>
            </a:r>
            <a:r>
              <a:rPr lang="el-GR" sz="3200" b="1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δὲ παντὸς τοῦ λαοῦ εἶπεν τοῖς μαθηταῖς [αὐτοῦ]· </a:t>
            </a:r>
            <a:endParaRPr lang="el-GR" sz="3200" dirty="0">
              <a:effectLst/>
              <a:latin typeface="Minion Pro"/>
              <a:cs typeface="Minion Pro"/>
            </a:endParaRP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766942"/>
              </p:ext>
            </p:extLst>
          </p:nvPr>
        </p:nvGraphicFramePr>
        <p:xfrm>
          <a:off x="179388" y="2963467"/>
          <a:ext cx="8845550" cy="1623005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525958"/>
                <a:gridCol w="504056"/>
                <a:gridCol w="1368152"/>
                <a:gridCol w="1716634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Tiempo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Voz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Modo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Persona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Forma léxica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Traducción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 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Ἀκούοντος</a:t>
                      </a:r>
                      <a:r>
                        <a:rPr lang="el-GR" sz="2400" b="1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εἶπεν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003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303610"/>
            <a:ext cx="864165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3200" dirty="0">
                <a:latin typeface="Minion Pro"/>
                <a:cs typeface="Minion Pro"/>
              </a:rPr>
              <a:t>Lc 20:45 </a:t>
            </a:r>
            <a:r>
              <a:rPr lang="en-US" sz="3200" dirty="0" smtClean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Ἀκούοντος</a:t>
            </a:r>
            <a:r>
              <a:rPr lang="el-GR" sz="3200" b="1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δὲ παντὸς τοῦ λαοῦ εἶπεν τοῖς μαθηταῖς [αὐτοῦ]· </a:t>
            </a:r>
            <a:endParaRPr lang="el-GR" sz="3200" dirty="0">
              <a:effectLst/>
              <a:latin typeface="Minion Pro"/>
              <a:cs typeface="Minion Pro"/>
            </a:endParaRP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346108"/>
              </p:ext>
            </p:extLst>
          </p:nvPr>
        </p:nvGraphicFramePr>
        <p:xfrm>
          <a:off x="179388" y="2963467"/>
          <a:ext cx="8845550" cy="1988765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525958"/>
                <a:gridCol w="504056"/>
                <a:gridCol w="1368152"/>
                <a:gridCol w="1716634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Tiempo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Voz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Modo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Persona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Forma léxica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Traducción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 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Ἀκούοντος</a:t>
                      </a:r>
                      <a:r>
                        <a:rPr lang="el-GR" sz="2400" b="1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M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G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ἀκούω</a:t>
                      </a: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mientras</a:t>
                      </a:r>
                      <a:r>
                        <a:rPr lang="en-US" sz="2400" baseline="0" dirty="0" smtClean="0">
                          <a:latin typeface="Minion Pro"/>
                          <a:cs typeface="Minion Pro"/>
                        </a:rPr>
                        <a:t> </a:t>
                      </a:r>
                      <a:r>
                        <a:rPr lang="en-US" sz="2400" baseline="0" dirty="0" err="1" smtClean="0">
                          <a:latin typeface="Minion Pro"/>
                          <a:cs typeface="Minion Pro"/>
                        </a:rPr>
                        <a:t>escuchaba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21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303610"/>
            <a:ext cx="864165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3200" dirty="0">
                <a:latin typeface="Minion Pro"/>
                <a:cs typeface="Minion Pro"/>
              </a:rPr>
              <a:t>Lc 20:45 </a:t>
            </a:r>
            <a:r>
              <a:rPr lang="en-US" sz="3200" dirty="0" smtClean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Ἀκούοντος</a:t>
            </a:r>
            <a:r>
              <a:rPr lang="el-GR" sz="3200" b="1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δὲ παντὸς τοῦ λαοῦ εἶπεν τοῖς μαθηταῖς [αὐτοῦ]· </a:t>
            </a:r>
            <a:endParaRPr lang="el-GR" sz="3200" dirty="0">
              <a:effectLst/>
              <a:latin typeface="Minion Pro"/>
              <a:cs typeface="Minion Pro"/>
            </a:endParaRP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581584"/>
              </p:ext>
            </p:extLst>
          </p:nvPr>
        </p:nvGraphicFramePr>
        <p:xfrm>
          <a:off x="179388" y="2963467"/>
          <a:ext cx="8845550" cy="1988765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525958"/>
                <a:gridCol w="504056"/>
                <a:gridCol w="1368152"/>
                <a:gridCol w="1716634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Tiempo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Voz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Modo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Persona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Forma léxica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Traducción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 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Ἀκούοντος</a:t>
                      </a:r>
                      <a:r>
                        <a:rPr lang="el-GR" sz="2400" b="1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M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G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ἀκούω</a:t>
                      </a: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mientras</a:t>
                      </a:r>
                      <a:r>
                        <a:rPr lang="en-US" sz="2400" baseline="0" dirty="0" smtClean="0">
                          <a:latin typeface="Minion Pro"/>
                          <a:cs typeface="Minion Pro"/>
                        </a:rPr>
                        <a:t> </a:t>
                      </a:r>
                      <a:r>
                        <a:rPr lang="en-US" sz="2400" baseline="0" dirty="0" err="1" smtClean="0">
                          <a:latin typeface="Minion Pro"/>
                          <a:cs typeface="Minion Pro"/>
                        </a:rPr>
                        <a:t>escuchaba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εἶπεν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I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3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λ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έγω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dijo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21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1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499804"/>
              </p:ext>
            </p:extLst>
          </p:nvPr>
        </p:nvGraphicFramePr>
        <p:xfrm>
          <a:off x="1511945" y="123478"/>
          <a:ext cx="6120110" cy="4952739"/>
        </p:xfrm>
        <a:graphic>
          <a:graphicData uri="http://schemas.openxmlformats.org/drawingml/2006/table">
            <a:tbl>
              <a:tblPr/>
              <a:tblGrid>
                <a:gridCol w="853039"/>
                <a:gridCol w="1810687"/>
                <a:gridCol w="1728192"/>
                <a:gridCol w="1728192"/>
              </a:tblGrid>
              <a:tr h="128203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800" b="1" i="0" u="none" strike="noStrike" kern="1200" cap="sm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 charset="0"/>
                          <a:cs typeface="Cambria"/>
                        </a:rPr>
                        <a:t>Participio</a:t>
                      </a:r>
                      <a:r>
                        <a:rPr kumimoji="0" lang="es-MX" sz="2800" b="1" i="0" u="none" strike="noStrike" cap="sm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 charset="0"/>
                          <a:cs typeface="Cambria"/>
                        </a:rPr>
                        <a:t> Presente Activo Indicativo</a:t>
                      </a: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2800" b="1" i="0" u="none" strike="noStrike" cap="sm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ea typeface="Times New Roman" charset="0"/>
                        <a:cs typeface="Cambria"/>
                      </a:endParaRP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Masculino</a:t>
                      </a:r>
                      <a:endParaRPr kumimoji="0" 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Times New Roman" charset="0"/>
                        <a:cs typeface="Minion Pro"/>
                      </a:endParaRP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Femenino</a:t>
                      </a:r>
                      <a:endParaRPr kumimoji="0" 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Times New Roman" charset="0"/>
                        <a:cs typeface="Minion Pro"/>
                      </a:endParaRPr>
                    </a:p>
                  </a:txBody>
                  <a:tcPr marL="91412" marR="91412" marT="34277" marB="3427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Neutro</a:t>
                      </a:r>
                      <a:endParaRPr kumimoji="0" 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Times New Roman" charset="0"/>
                        <a:cs typeface="Minion Pro"/>
                      </a:endParaRPr>
                    </a:p>
                  </a:txBody>
                  <a:tcPr marL="91412" marR="91412" marT="34277" marB="3427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76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SN</a:t>
                      </a:r>
                      <a:endParaRPr kumimoji="0" 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Times New Roman" charset="0"/>
                        <a:cs typeface="Minion Pro"/>
                      </a:endParaRP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>
                          <a:solidFill>
                            <a:srgbClr val="00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λύ </a:t>
                      </a:r>
                      <a:r>
                        <a:rPr lang="el-GR" sz="2800" b="1" kern="1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ων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>
                          <a:solidFill>
                            <a:srgbClr val="00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λύ </a:t>
                      </a:r>
                      <a:r>
                        <a:rPr lang="el-GR" sz="2800" b="1" kern="1200" dirty="0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ουσα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>
                          <a:solidFill>
                            <a:srgbClr val="00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λῦ </a:t>
                      </a:r>
                      <a:r>
                        <a:rPr lang="el-GR" sz="2800" b="1" kern="1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ον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5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SG</a:t>
                      </a:r>
                      <a:endParaRPr kumimoji="0" 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Times New Roman" charset="0"/>
                        <a:cs typeface="Minion Pro"/>
                      </a:endParaRP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>
                          <a:solidFill>
                            <a:srgbClr val="00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λύ </a:t>
                      </a:r>
                      <a:r>
                        <a:rPr lang="el-GR" sz="2800" b="1" kern="1200" dirty="0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οντος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>
                          <a:solidFill>
                            <a:srgbClr val="00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λυ </a:t>
                      </a:r>
                      <a:r>
                        <a:rPr lang="el-GR" sz="2800" b="1" kern="1200" dirty="0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ούσης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>
                          <a:solidFill>
                            <a:srgbClr val="00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λύ </a:t>
                      </a:r>
                      <a:r>
                        <a:rPr lang="el-GR" sz="2800" b="1" kern="1200" dirty="0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οντος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SD</a:t>
                      </a:r>
                      <a:endParaRPr kumimoji="0" 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Times New Roman" charset="0"/>
                        <a:cs typeface="Minion Pro"/>
                      </a:endParaRP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>
                          <a:solidFill>
                            <a:srgbClr val="00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λύ </a:t>
                      </a:r>
                      <a:r>
                        <a:rPr lang="el-GR" sz="2800" b="1" kern="1200" dirty="0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οντι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>
                          <a:solidFill>
                            <a:srgbClr val="00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λυ </a:t>
                      </a:r>
                      <a:r>
                        <a:rPr lang="el-GR" sz="2800" b="1" kern="1200" dirty="0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ούσῃ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>
                          <a:solidFill>
                            <a:srgbClr val="00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λύ </a:t>
                      </a:r>
                      <a:r>
                        <a:rPr lang="el-GR" sz="2800" b="1" kern="1200" dirty="0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οντι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13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SA</a:t>
                      </a:r>
                      <a:endParaRPr kumimoji="0" 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Times New Roman" charset="0"/>
                        <a:cs typeface="Minion Pro"/>
                      </a:endParaRP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>
                          <a:solidFill>
                            <a:srgbClr val="00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λύ </a:t>
                      </a:r>
                      <a:r>
                        <a:rPr lang="el-GR" sz="2800" b="1" kern="1200" dirty="0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οντα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>
                          <a:solidFill>
                            <a:srgbClr val="00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λύ </a:t>
                      </a:r>
                      <a:r>
                        <a:rPr lang="el-GR" sz="2800" b="1" kern="1200" dirty="0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ουσαν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>
                          <a:solidFill>
                            <a:srgbClr val="00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λῦ </a:t>
                      </a:r>
                      <a:r>
                        <a:rPr lang="el-GR" sz="2800" b="1" kern="1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ον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91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PN</a:t>
                      </a:r>
                      <a:endParaRPr kumimoji="0" 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Times New Roman" charset="0"/>
                        <a:cs typeface="Minion Pro"/>
                      </a:endParaRP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>
                          <a:solidFill>
                            <a:srgbClr val="00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λύ </a:t>
                      </a:r>
                      <a:r>
                        <a:rPr lang="el-GR" sz="2800" b="1" kern="1200" dirty="0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οντες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>
                          <a:solidFill>
                            <a:srgbClr val="00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λύ </a:t>
                      </a:r>
                      <a:r>
                        <a:rPr lang="el-GR" sz="2800" b="1" kern="1200" dirty="0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ουσαι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>
                          <a:solidFill>
                            <a:srgbClr val="00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λύ </a:t>
                      </a:r>
                      <a:r>
                        <a:rPr lang="el-GR" sz="2800" b="1" kern="1200" dirty="0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οντα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67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PG</a:t>
                      </a:r>
                      <a:endParaRPr kumimoji="0" 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Times New Roman" charset="0"/>
                        <a:cs typeface="Minion Pro"/>
                      </a:endParaRP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>
                          <a:solidFill>
                            <a:srgbClr val="00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λυ </a:t>
                      </a:r>
                      <a:r>
                        <a:rPr lang="el-GR" sz="2800" b="1" kern="1200" dirty="0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όντων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>
                          <a:solidFill>
                            <a:srgbClr val="00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λυ </a:t>
                      </a:r>
                      <a:r>
                        <a:rPr lang="el-GR" sz="2800" b="1" kern="1200" dirty="0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ουσῶν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>
                          <a:solidFill>
                            <a:srgbClr val="00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λυ </a:t>
                      </a:r>
                      <a:r>
                        <a:rPr lang="el-GR" sz="2800" b="1" kern="1200" dirty="0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όντων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48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PD</a:t>
                      </a:r>
                      <a:endParaRPr kumimoji="0" 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Times New Roman" charset="0"/>
                        <a:cs typeface="Minion Pro"/>
                      </a:endParaRP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>
                          <a:solidFill>
                            <a:srgbClr val="00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λύ </a:t>
                      </a:r>
                      <a:r>
                        <a:rPr lang="el-GR" sz="2800" b="1" kern="1200" dirty="0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ουσι</a:t>
                      </a:r>
                      <a:r>
                        <a:rPr lang="el-GR" sz="2800" b="1" kern="1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(ν)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>
                          <a:solidFill>
                            <a:srgbClr val="00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λυ </a:t>
                      </a:r>
                      <a:r>
                        <a:rPr lang="el-GR" sz="2800" b="1" kern="1200" dirty="0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ούσαις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>
                          <a:solidFill>
                            <a:srgbClr val="00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λύ </a:t>
                      </a:r>
                      <a:r>
                        <a:rPr lang="el-GR" sz="2800" b="1" kern="1200" dirty="0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ουσι</a:t>
                      </a:r>
                      <a:r>
                        <a:rPr lang="el-GR" sz="2800" b="1" kern="1200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(ν)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2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Times New Roman" charset="0"/>
                          <a:cs typeface="Minion Pro"/>
                        </a:rPr>
                        <a:t>PA</a:t>
                      </a:r>
                      <a:endParaRPr kumimoji="0" 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Times New Roman" charset="0"/>
                        <a:cs typeface="Minion Pro"/>
                      </a:endParaRP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>
                          <a:solidFill>
                            <a:srgbClr val="00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λύ </a:t>
                      </a:r>
                      <a:r>
                        <a:rPr lang="el-GR" sz="2800" b="1" kern="1200" dirty="0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οντας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>
                          <a:solidFill>
                            <a:srgbClr val="00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λυ </a:t>
                      </a:r>
                      <a:r>
                        <a:rPr lang="el-GR" sz="2800" b="1" kern="1200" dirty="0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ούσας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200" dirty="0">
                          <a:solidFill>
                            <a:srgbClr val="00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λύ </a:t>
                      </a:r>
                      <a:r>
                        <a:rPr lang="el-GR" sz="2800" b="1" kern="1200" dirty="0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ＭＳ Ｐゴシック"/>
                          <a:cs typeface="GentiumAlt"/>
                        </a:rPr>
                        <a:t>οντα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02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303610"/>
            <a:ext cx="864165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3200" dirty="0">
                <a:latin typeface="Minion Pro"/>
                <a:cs typeface="Minion Pro"/>
              </a:rPr>
              <a:t>Lc 20:45 </a:t>
            </a:r>
            <a:r>
              <a:rPr lang="en-US" sz="3200" dirty="0" smtClean="0">
                <a:latin typeface="Minion Pro"/>
                <a:cs typeface="Minion Pro"/>
              </a:rPr>
              <a:t> </a:t>
            </a:r>
            <a:r>
              <a:rPr lang="el-GR" sz="3200" dirty="0" smtClean="0">
                <a:latin typeface="Minion Pro"/>
                <a:cs typeface="Minion Pro"/>
              </a:rPr>
              <a:t>Ἀκούοντος</a:t>
            </a:r>
            <a:r>
              <a:rPr lang="el-GR" sz="3200" b="1" dirty="0" smtClean="0">
                <a:latin typeface="Minion Pro"/>
                <a:cs typeface="Minion Pro"/>
              </a:rPr>
              <a:t> </a:t>
            </a:r>
            <a:r>
              <a:rPr lang="el-GR" sz="3200" dirty="0">
                <a:latin typeface="Minion Pro"/>
                <a:cs typeface="Minion Pro"/>
              </a:rPr>
              <a:t>δὲ παντὸς τοῦ λαοῦ εἶπεν τοῖς μαθηταῖς [αὐτοῦ]· </a:t>
            </a:r>
            <a:endParaRPr lang="el-GR" sz="3200" dirty="0">
              <a:effectLst/>
              <a:latin typeface="Minion Pro"/>
              <a:cs typeface="Minion Pro"/>
            </a:endParaRP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581584"/>
              </p:ext>
            </p:extLst>
          </p:nvPr>
        </p:nvGraphicFramePr>
        <p:xfrm>
          <a:off x="179388" y="2963467"/>
          <a:ext cx="8845550" cy="1988765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525958"/>
                <a:gridCol w="504056"/>
                <a:gridCol w="1368152"/>
                <a:gridCol w="1716634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Tiempo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Voz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Modo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Persona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Forma léxica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Traducción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 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Ἀκούοντος</a:t>
                      </a:r>
                      <a:r>
                        <a:rPr lang="el-GR" sz="2400" b="1" dirty="0" smtClean="0">
                          <a:latin typeface="Minion Pro"/>
                          <a:cs typeface="Minion Pro"/>
                        </a:rPr>
                        <a:t>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M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G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ἀκούω</a:t>
                      </a: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mientras</a:t>
                      </a:r>
                      <a:r>
                        <a:rPr lang="en-US" sz="2400" baseline="0" dirty="0" smtClean="0">
                          <a:latin typeface="Minion Pro"/>
                          <a:cs typeface="Minion Pro"/>
                        </a:rPr>
                        <a:t> </a:t>
                      </a:r>
                      <a:r>
                        <a:rPr lang="en-US" sz="2400" baseline="0" dirty="0" err="1" smtClean="0">
                          <a:latin typeface="Minion Pro"/>
                          <a:cs typeface="Minion Pro"/>
                        </a:rPr>
                        <a:t>escuchaba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εἶπεν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I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3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λ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έγω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dijo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78"/>
          <p:cNvSpPr txBox="1">
            <a:spLocks noChangeArrowheads="1"/>
          </p:cNvSpPr>
          <p:nvPr/>
        </p:nvSpPr>
        <p:spPr bwMode="auto">
          <a:xfrm>
            <a:off x="250825" y="1563638"/>
            <a:ext cx="88931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Minion Pro"/>
                <a:cs typeface="Minion Pro"/>
              </a:rPr>
              <a:t>“y </a:t>
            </a:r>
            <a:r>
              <a:rPr lang="en-US" sz="2800" b="1" dirty="0" err="1">
                <a:solidFill>
                  <a:srgbClr val="0000FF"/>
                </a:solidFill>
                <a:latin typeface="Minion Pro"/>
                <a:cs typeface="Minion Pro"/>
              </a:rPr>
              <a:t>mientras</a:t>
            </a:r>
            <a:r>
              <a:rPr lang="en-US" sz="2800" b="1" dirty="0">
                <a:solidFill>
                  <a:srgbClr val="0000FF"/>
                </a:solidFill>
                <a:latin typeface="Minion Pro"/>
                <a:cs typeface="Minion Pro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Minion Pro"/>
                <a:cs typeface="Minion Pro"/>
              </a:rPr>
              <a:t>todo</a:t>
            </a:r>
            <a:r>
              <a:rPr lang="en-US" sz="2800" dirty="0">
                <a:solidFill>
                  <a:srgbClr val="0000FF"/>
                </a:solidFill>
                <a:latin typeface="Minion Pro"/>
                <a:cs typeface="Minion Pro"/>
              </a:rPr>
              <a:t> el pueblo </a:t>
            </a:r>
            <a:r>
              <a:rPr lang="en-US" sz="2800" b="1" dirty="0" err="1">
                <a:solidFill>
                  <a:srgbClr val="0000FF"/>
                </a:solidFill>
                <a:latin typeface="Minion Pro"/>
                <a:cs typeface="Minion Pro"/>
              </a:rPr>
              <a:t>escuchaba</a:t>
            </a:r>
            <a:r>
              <a:rPr lang="en-US" sz="2800" dirty="0">
                <a:solidFill>
                  <a:srgbClr val="0000FF"/>
                </a:solidFill>
                <a:latin typeface="Minion Pro"/>
                <a:cs typeface="Minion Pro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Minion Pro"/>
                <a:cs typeface="Minion Pro"/>
              </a:rPr>
              <a:t>dijo</a:t>
            </a:r>
            <a:r>
              <a:rPr lang="en-US" sz="2800" dirty="0">
                <a:solidFill>
                  <a:srgbClr val="0000FF"/>
                </a:solidFill>
                <a:latin typeface="Minion Pro"/>
                <a:cs typeface="Minion Pro"/>
              </a:rPr>
              <a:t> a </a:t>
            </a:r>
            <a:r>
              <a:rPr lang="en-US" sz="2800" dirty="0" err="1">
                <a:solidFill>
                  <a:srgbClr val="0000FF"/>
                </a:solidFill>
                <a:latin typeface="Minion Pro"/>
                <a:cs typeface="Minion Pro"/>
              </a:rPr>
              <a:t>sus</a:t>
            </a:r>
            <a:r>
              <a:rPr lang="en-US" sz="2800" dirty="0">
                <a:solidFill>
                  <a:srgbClr val="0000FF"/>
                </a:solidFill>
                <a:latin typeface="Minion Pro"/>
                <a:cs typeface="Minion Pro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Minion Pro"/>
                <a:cs typeface="Minion Pro"/>
              </a:rPr>
              <a:t>discípulos</a:t>
            </a:r>
            <a:r>
              <a:rPr lang="en-US" sz="2800" dirty="0">
                <a:solidFill>
                  <a:srgbClr val="0000FF"/>
                </a:solidFill>
                <a:latin typeface="Minion Pro"/>
                <a:cs typeface="Minion Pro"/>
              </a:rPr>
              <a:t>...”</a:t>
            </a:r>
            <a:br>
              <a:rPr lang="en-US" sz="2800" dirty="0">
                <a:solidFill>
                  <a:srgbClr val="0000FF"/>
                </a:solidFill>
                <a:latin typeface="Minion Pro"/>
                <a:cs typeface="Minion Pro"/>
              </a:rPr>
            </a:br>
            <a:endParaRPr lang="en-US" sz="2800" dirty="0">
              <a:solidFill>
                <a:srgbClr val="0000FF"/>
              </a:solidFill>
              <a:effectLst/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263521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303610"/>
            <a:ext cx="86416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3200" dirty="0">
                <a:latin typeface="Minion Pro"/>
                <a:cs typeface="Minion Pro"/>
              </a:rPr>
              <a:t>Jn. 17:20 Οὐ περὶ τούτων δὲ ἐρωτῶ μόνον, ἀλλὰ καὶ περὶ </a:t>
            </a:r>
            <a:r>
              <a:rPr lang="el-GR" sz="3200" b="1" dirty="0">
                <a:latin typeface="Minion Pro"/>
                <a:cs typeface="Minion Pro"/>
              </a:rPr>
              <a:t>τῶν πιστευόντων </a:t>
            </a:r>
            <a:r>
              <a:rPr lang="el-GR" sz="3200" dirty="0">
                <a:latin typeface="Minion Pro"/>
                <a:cs typeface="Minion Pro"/>
              </a:rPr>
              <a:t>διὰ </a:t>
            </a:r>
            <a:endParaRPr lang="el-GR" sz="3200" dirty="0">
              <a:latin typeface="Minion Pro"/>
              <a:cs typeface="Minion Pro"/>
            </a:endParaRPr>
          </a:p>
          <a:p>
            <a:r>
              <a:rPr lang="el-GR" sz="3200" dirty="0">
                <a:latin typeface="Minion Pro"/>
                <a:cs typeface="Minion Pro"/>
              </a:rPr>
              <a:t>τοῦ λόγου αὐτῶν εἰς ἐμέ</a:t>
            </a:r>
            <a:r>
              <a:rPr lang="el-GR" sz="3200" dirty="0" smtClean="0">
                <a:latin typeface="Minion Pro"/>
                <a:cs typeface="Minion Pro"/>
              </a:rPr>
              <a:t>,</a:t>
            </a:r>
            <a:endParaRPr lang="el-GR" sz="3200" dirty="0">
              <a:effectLst/>
              <a:latin typeface="Minion Pro"/>
              <a:cs typeface="Minion Pro"/>
            </a:endParaRP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035456"/>
              </p:ext>
            </p:extLst>
          </p:nvPr>
        </p:nvGraphicFramePr>
        <p:xfrm>
          <a:off x="179388" y="2963467"/>
          <a:ext cx="8845550" cy="1988765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525958"/>
                <a:gridCol w="504056"/>
                <a:gridCol w="1368152"/>
                <a:gridCol w="1716634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Tiempo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Voz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Modo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Persona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Forma léxica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Traducción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ρωτῶ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b="0" dirty="0" smtClean="0">
                          <a:latin typeface="Minion Pro"/>
                          <a:cs typeface="Minion Pro"/>
                        </a:rPr>
                        <a:t>τῶν πιστευόντων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9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303610"/>
            <a:ext cx="86416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3200" dirty="0">
                <a:latin typeface="Minion Pro"/>
                <a:cs typeface="Minion Pro"/>
              </a:rPr>
              <a:t>Jn. 17:20 Οὐ περὶ τούτων δὲ ἐρωτῶ μόνον, ἀλλὰ καὶ περὶ </a:t>
            </a:r>
            <a:r>
              <a:rPr lang="el-GR" sz="3200" b="1" dirty="0">
                <a:latin typeface="Minion Pro"/>
                <a:cs typeface="Minion Pro"/>
              </a:rPr>
              <a:t>τῶν πιστευόντων </a:t>
            </a:r>
            <a:r>
              <a:rPr lang="el-GR" sz="3200" dirty="0">
                <a:latin typeface="Minion Pro"/>
                <a:cs typeface="Minion Pro"/>
              </a:rPr>
              <a:t>διὰ </a:t>
            </a:r>
            <a:endParaRPr lang="el-GR" sz="3200" dirty="0">
              <a:latin typeface="Minion Pro"/>
              <a:cs typeface="Minion Pro"/>
            </a:endParaRPr>
          </a:p>
          <a:p>
            <a:r>
              <a:rPr lang="el-GR" sz="3200" dirty="0">
                <a:latin typeface="Minion Pro"/>
                <a:cs typeface="Minion Pro"/>
              </a:rPr>
              <a:t>τοῦ λόγου αὐτῶν εἰς ἐμέ</a:t>
            </a:r>
            <a:r>
              <a:rPr lang="el-GR" sz="3200" dirty="0" smtClean="0">
                <a:latin typeface="Minion Pro"/>
                <a:cs typeface="Minion Pro"/>
              </a:rPr>
              <a:t>,</a:t>
            </a:r>
            <a:endParaRPr lang="el-GR" sz="3200" dirty="0">
              <a:effectLst/>
              <a:latin typeface="Minion Pro"/>
              <a:cs typeface="Minion Pro"/>
            </a:endParaRP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906138"/>
              </p:ext>
            </p:extLst>
          </p:nvPr>
        </p:nvGraphicFramePr>
        <p:xfrm>
          <a:off x="179388" y="2963467"/>
          <a:ext cx="8845550" cy="1988765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525958"/>
                <a:gridCol w="504056"/>
                <a:gridCol w="1368152"/>
                <a:gridCol w="1716634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Tiempo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Voz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Modo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Persona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Forma léxica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Traducción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ρωτῶ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I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1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ἐρωτάω</a:t>
                      </a: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pido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b="0" dirty="0" smtClean="0">
                          <a:latin typeface="Minion Pro"/>
                          <a:cs typeface="Minion Pro"/>
                        </a:rPr>
                        <a:t>τῶν πιστευόντων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34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303610"/>
            <a:ext cx="86416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3200" dirty="0">
                <a:latin typeface="Minion Pro"/>
                <a:cs typeface="Minion Pro"/>
              </a:rPr>
              <a:t>Jn. 17:20 Οὐ περὶ τούτων δὲ ἐρωτῶ μόνον, ἀλλὰ καὶ περὶ </a:t>
            </a:r>
            <a:r>
              <a:rPr lang="el-GR" sz="3200" b="1" dirty="0">
                <a:latin typeface="Minion Pro"/>
                <a:cs typeface="Minion Pro"/>
              </a:rPr>
              <a:t>τῶν πιστευόντων </a:t>
            </a:r>
            <a:r>
              <a:rPr lang="el-GR" sz="3200" dirty="0">
                <a:latin typeface="Minion Pro"/>
                <a:cs typeface="Minion Pro"/>
              </a:rPr>
              <a:t>διὰ </a:t>
            </a:r>
            <a:endParaRPr lang="el-GR" sz="3200" dirty="0">
              <a:latin typeface="Minion Pro"/>
              <a:cs typeface="Minion Pro"/>
            </a:endParaRPr>
          </a:p>
          <a:p>
            <a:r>
              <a:rPr lang="el-GR" sz="3200" dirty="0">
                <a:latin typeface="Minion Pro"/>
                <a:cs typeface="Minion Pro"/>
              </a:rPr>
              <a:t>τοῦ λόγου αὐτῶν εἰς ἐμέ</a:t>
            </a:r>
            <a:r>
              <a:rPr lang="el-GR" sz="3200" dirty="0" smtClean="0">
                <a:latin typeface="Minion Pro"/>
                <a:cs typeface="Minion Pro"/>
              </a:rPr>
              <a:t>,</a:t>
            </a:r>
            <a:endParaRPr lang="el-GR" sz="3200" dirty="0">
              <a:effectLst/>
              <a:latin typeface="Minion Pro"/>
              <a:cs typeface="Minion Pro"/>
            </a:endParaRP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989030"/>
              </p:ext>
            </p:extLst>
          </p:nvPr>
        </p:nvGraphicFramePr>
        <p:xfrm>
          <a:off x="179388" y="2963467"/>
          <a:ext cx="8845550" cy="1988765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525958"/>
                <a:gridCol w="504056"/>
                <a:gridCol w="1368152"/>
                <a:gridCol w="1716634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Tiempo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Voz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Modo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Persona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Forma léxica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Traducción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ρωτῶ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I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1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ἐρωτάω</a:t>
                      </a: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pido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b="0" dirty="0" smtClean="0">
                          <a:latin typeface="Minion Pro"/>
                          <a:cs typeface="Minion Pro"/>
                        </a:rPr>
                        <a:t>τῶν πιστευόντων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M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G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πιστε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ύω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los</a:t>
                      </a:r>
                      <a:r>
                        <a:rPr lang="en-US" sz="2400" baseline="0" dirty="0" smtClean="0">
                          <a:latin typeface="Minion Pro"/>
                          <a:cs typeface="Minion Pro"/>
                        </a:rPr>
                        <a:t> </a:t>
                      </a:r>
                      <a:r>
                        <a:rPr lang="en-US" sz="2400" baseline="0" dirty="0" err="1" smtClean="0">
                          <a:latin typeface="Minion Pro"/>
                          <a:cs typeface="Minion Pro"/>
                        </a:rPr>
                        <a:t>que</a:t>
                      </a:r>
                      <a:r>
                        <a:rPr lang="en-US" sz="2400" baseline="0" dirty="0" smtClean="0">
                          <a:latin typeface="Minion Pro"/>
                          <a:cs typeface="Minion Pro"/>
                        </a:rPr>
                        <a:t> </a:t>
                      </a:r>
                      <a:r>
                        <a:rPr lang="en-US" sz="2400" baseline="0" dirty="0" err="1" smtClean="0">
                          <a:latin typeface="Minion Pro"/>
                          <a:cs typeface="Minion Pro"/>
                        </a:rPr>
                        <a:t>creen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34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9" y="303610"/>
            <a:ext cx="86416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3200" dirty="0">
                <a:latin typeface="Minion Pro"/>
                <a:cs typeface="Minion Pro"/>
              </a:rPr>
              <a:t>Jn. 17:20 Οὐ περὶ τούτων δὲ ἐρωτῶ μόνον, ἀλλὰ καὶ περὶ </a:t>
            </a:r>
            <a:r>
              <a:rPr lang="el-GR" sz="3200" b="1" dirty="0">
                <a:latin typeface="Minion Pro"/>
                <a:cs typeface="Minion Pro"/>
              </a:rPr>
              <a:t>τῶν πιστευόντων </a:t>
            </a:r>
            <a:r>
              <a:rPr lang="el-GR" sz="3200" dirty="0">
                <a:latin typeface="Minion Pro"/>
                <a:cs typeface="Minion Pro"/>
              </a:rPr>
              <a:t>διὰ </a:t>
            </a:r>
            <a:endParaRPr lang="el-GR" sz="3200" dirty="0">
              <a:latin typeface="Minion Pro"/>
              <a:cs typeface="Minion Pro"/>
            </a:endParaRPr>
          </a:p>
          <a:p>
            <a:r>
              <a:rPr lang="el-GR" sz="3200" dirty="0">
                <a:latin typeface="Minion Pro"/>
                <a:cs typeface="Minion Pro"/>
              </a:rPr>
              <a:t>τοῦ λόγου αὐτῶν εἰς ἐμέ</a:t>
            </a:r>
            <a:r>
              <a:rPr lang="el-GR" sz="3200" dirty="0" smtClean="0">
                <a:latin typeface="Minion Pro"/>
                <a:cs typeface="Minion Pro"/>
              </a:rPr>
              <a:t>,</a:t>
            </a:r>
            <a:endParaRPr lang="el-GR" sz="3200" dirty="0">
              <a:effectLst/>
              <a:latin typeface="Minion Pro"/>
              <a:cs typeface="Minion Pro"/>
            </a:endParaRP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142085"/>
              </p:ext>
            </p:extLst>
          </p:nvPr>
        </p:nvGraphicFramePr>
        <p:xfrm>
          <a:off x="179388" y="2963467"/>
          <a:ext cx="8845550" cy="1988765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525958"/>
                <a:gridCol w="504056"/>
                <a:gridCol w="1368152"/>
                <a:gridCol w="1716634"/>
              </a:tblGrid>
              <a:tr h="320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Tiempo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Voz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Modo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Persona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Forma léxica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Traducción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ρωτῶ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I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1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S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ἐρωτάω</a:t>
                      </a: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Minion Pro"/>
                          <a:cs typeface="Minion Pro"/>
                        </a:rPr>
                        <a:t>pido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b="0" dirty="0" smtClean="0">
                          <a:latin typeface="Minion Pro"/>
                          <a:cs typeface="Minion Pro"/>
                        </a:rPr>
                        <a:t>τῶν πιστευόντων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A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P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M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Minion Pro"/>
                          <a:cs typeface="Minion Pro"/>
                        </a:rPr>
                        <a:t>G</a:t>
                      </a:r>
                      <a:endParaRPr lang="en-US" sz="2400" b="1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πιστε</a:t>
                      </a: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ύω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Minion Pro"/>
                          <a:cs typeface="Minion Pro"/>
                        </a:rPr>
                        <a:t>los</a:t>
                      </a:r>
                      <a:r>
                        <a:rPr lang="en-US" sz="2400" baseline="0" dirty="0" smtClean="0">
                          <a:latin typeface="Minion Pro"/>
                          <a:cs typeface="Minion Pro"/>
                        </a:rPr>
                        <a:t> </a:t>
                      </a:r>
                      <a:r>
                        <a:rPr lang="en-US" sz="2400" baseline="0" dirty="0" err="1" smtClean="0">
                          <a:latin typeface="Minion Pro"/>
                          <a:cs typeface="Minion Pro"/>
                        </a:rPr>
                        <a:t>que</a:t>
                      </a:r>
                      <a:r>
                        <a:rPr lang="en-US" sz="2400" baseline="0" dirty="0" smtClean="0">
                          <a:latin typeface="Minion Pro"/>
                          <a:cs typeface="Minion Pro"/>
                        </a:rPr>
                        <a:t> </a:t>
                      </a:r>
                      <a:r>
                        <a:rPr lang="en-US" sz="2400" baseline="0" dirty="0" err="1" smtClean="0">
                          <a:latin typeface="Minion Pro"/>
                          <a:cs typeface="Minion Pro"/>
                        </a:rPr>
                        <a:t>creen</a:t>
                      </a:r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P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Minion Pro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78"/>
          <p:cNvSpPr txBox="1">
            <a:spLocks noChangeArrowheads="1"/>
          </p:cNvSpPr>
          <p:nvPr/>
        </p:nvSpPr>
        <p:spPr bwMode="auto">
          <a:xfrm>
            <a:off x="253250" y="1879252"/>
            <a:ext cx="88931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Minion Pro"/>
                <a:cs typeface="Minion Pro"/>
              </a:rPr>
              <a:t>“y no </a:t>
            </a:r>
            <a:r>
              <a:rPr lang="en-US" sz="2800" dirty="0" err="1">
                <a:solidFill>
                  <a:srgbClr val="0000FF"/>
                </a:solidFill>
                <a:latin typeface="Minion Pro"/>
                <a:cs typeface="Minion Pro"/>
              </a:rPr>
              <a:t>sólo</a:t>
            </a:r>
            <a:r>
              <a:rPr lang="en-US" sz="2800" dirty="0">
                <a:solidFill>
                  <a:srgbClr val="0000FF"/>
                </a:solidFill>
                <a:latin typeface="Minion Pro"/>
                <a:cs typeface="Minion Pro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Minion Pro"/>
                <a:cs typeface="Minion Pro"/>
              </a:rPr>
              <a:t>acerca</a:t>
            </a:r>
            <a:r>
              <a:rPr lang="en-US" sz="2800" dirty="0">
                <a:solidFill>
                  <a:srgbClr val="0000FF"/>
                </a:solidFill>
                <a:latin typeface="Minion Pro"/>
                <a:cs typeface="Minion Pro"/>
              </a:rPr>
              <a:t> de </a:t>
            </a:r>
            <a:r>
              <a:rPr lang="en-US" sz="2800" dirty="0" err="1">
                <a:solidFill>
                  <a:srgbClr val="0000FF"/>
                </a:solidFill>
                <a:latin typeface="Minion Pro"/>
                <a:cs typeface="Minion Pro"/>
              </a:rPr>
              <a:t>éstos</a:t>
            </a:r>
            <a:r>
              <a:rPr lang="en-US" sz="2800" dirty="0">
                <a:solidFill>
                  <a:srgbClr val="0000FF"/>
                </a:solidFill>
                <a:latin typeface="Minion Pro"/>
                <a:cs typeface="Minion Pro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Minion Pro"/>
                <a:cs typeface="Minion Pro"/>
              </a:rPr>
              <a:t>pido</a:t>
            </a:r>
            <a:r>
              <a:rPr lang="en-US" sz="2800" dirty="0">
                <a:solidFill>
                  <a:srgbClr val="0000FF"/>
                </a:solidFill>
                <a:latin typeface="Minion Pro"/>
                <a:cs typeface="Minion Pro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Minion Pro"/>
                <a:cs typeface="Minion Pro"/>
              </a:rPr>
              <a:t>sino</a:t>
            </a:r>
            <a:r>
              <a:rPr lang="en-US" sz="2800" dirty="0">
                <a:solidFill>
                  <a:srgbClr val="0000FF"/>
                </a:solidFill>
                <a:latin typeface="Minion Pro"/>
                <a:cs typeface="Minion Pro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Minion Pro"/>
                <a:cs typeface="Minion Pro"/>
              </a:rPr>
              <a:t>también</a:t>
            </a:r>
            <a:r>
              <a:rPr lang="en-US" sz="2800" dirty="0">
                <a:solidFill>
                  <a:srgbClr val="0000FF"/>
                </a:solidFill>
                <a:latin typeface="Minion Pro"/>
                <a:cs typeface="Minion Pro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Minion Pro"/>
                <a:cs typeface="Minion Pro"/>
              </a:rPr>
              <a:t>acerca</a:t>
            </a:r>
            <a:r>
              <a:rPr lang="en-US" sz="2800" dirty="0">
                <a:solidFill>
                  <a:srgbClr val="0000FF"/>
                </a:solidFill>
                <a:latin typeface="Minion Pro"/>
                <a:cs typeface="Minion Pro"/>
              </a:rPr>
              <a:t> de </a:t>
            </a:r>
            <a:r>
              <a:rPr lang="en-US" sz="2800" b="1" dirty="0">
                <a:solidFill>
                  <a:srgbClr val="0000FF"/>
                </a:solidFill>
                <a:latin typeface="Minion Pro"/>
                <a:cs typeface="Minion Pro"/>
              </a:rPr>
              <a:t>los </a:t>
            </a:r>
            <a:r>
              <a:rPr lang="en-US" sz="2800" b="1" dirty="0" err="1">
                <a:solidFill>
                  <a:srgbClr val="0000FF"/>
                </a:solidFill>
                <a:latin typeface="Minion Pro"/>
                <a:cs typeface="Minion Pro"/>
              </a:rPr>
              <a:t>que</a:t>
            </a:r>
            <a:r>
              <a:rPr lang="en-US" sz="2800" b="1" dirty="0">
                <a:solidFill>
                  <a:srgbClr val="0000FF"/>
                </a:solidFill>
                <a:latin typeface="Minion Pro"/>
                <a:cs typeface="Minion Pro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Minion Pro"/>
                <a:cs typeface="Minion Pro"/>
              </a:rPr>
              <a:t>creen</a:t>
            </a:r>
            <a:r>
              <a:rPr lang="en-US" sz="2800" b="1" dirty="0">
                <a:solidFill>
                  <a:srgbClr val="0000FF"/>
                </a:solidFill>
                <a:latin typeface="Minion Pro"/>
                <a:cs typeface="Minion Pro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Minion Pro"/>
                <a:cs typeface="Minion Pro"/>
              </a:rPr>
              <a:t>(</a:t>
            </a:r>
            <a:r>
              <a:rPr lang="en-US" sz="2800" b="1" dirty="0" err="1" smtClean="0">
                <a:solidFill>
                  <a:srgbClr val="0000FF"/>
                </a:solidFill>
                <a:latin typeface="Minion Pro"/>
                <a:cs typeface="Minion Pro"/>
              </a:rPr>
              <a:t>creer</a:t>
            </a:r>
            <a:r>
              <a:rPr lang="en-US" sz="2800" b="1" dirty="0" err="1" smtClean="0">
                <a:solidFill>
                  <a:srgbClr val="0000FF"/>
                </a:solidFill>
                <a:latin typeface="Minion Pro"/>
                <a:cs typeface="Minion Pro"/>
              </a:rPr>
              <a:t>án</a:t>
            </a:r>
            <a:r>
              <a:rPr lang="en-US" sz="2800" b="1" dirty="0" smtClean="0">
                <a:solidFill>
                  <a:srgbClr val="0000FF"/>
                </a:solidFill>
                <a:latin typeface="Minion Pro"/>
                <a:cs typeface="Minion Pro"/>
              </a:rPr>
              <a:t>)</a:t>
            </a:r>
            <a:r>
              <a:rPr lang="en-US" sz="2800" b="1" dirty="0" smtClean="0">
                <a:solidFill>
                  <a:srgbClr val="0000FF"/>
                </a:solidFill>
                <a:latin typeface="Minion Pro"/>
                <a:cs typeface="Minion Pro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Minion Pro"/>
                <a:cs typeface="Minion Pro"/>
              </a:rPr>
              <a:t>en mí </a:t>
            </a:r>
            <a:r>
              <a:rPr lang="en-US" sz="2800" dirty="0" err="1">
                <a:solidFill>
                  <a:srgbClr val="0000FF"/>
                </a:solidFill>
                <a:latin typeface="Minion Pro"/>
                <a:cs typeface="Minion Pro"/>
              </a:rPr>
              <a:t>por</a:t>
            </a:r>
            <a:r>
              <a:rPr lang="en-US" sz="2800" dirty="0">
                <a:solidFill>
                  <a:srgbClr val="0000FF"/>
                </a:solidFill>
                <a:latin typeface="Minion Pro"/>
                <a:cs typeface="Minion Pro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Minion Pro"/>
                <a:cs typeface="Minion Pro"/>
              </a:rPr>
              <a:t>medio</a:t>
            </a:r>
            <a:r>
              <a:rPr lang="en-US" sz="2800" dirty="0">
                <a:solidFill>
                  <a:srgbClr val="0000FF"/>
                </a:solidFill>
                <a:latin typeface="Minion Pro"/>
                <a:cs typeface="Minion Pro"/>
              </a:rPr>
              <a:t> de la </a:t>
            </a:r>
            <a:r>
              <a:rPr lang="en-US" sz="2800" dirty="0" err="1">
                <a:solidFill>
                  <a:srgbClr val="0000FF"/>
                </a:solidFill>
                <a:latin typeface="Minion Pro"/>
                <a:cs typeface="Minion Pro"/>
              </a:rPr>
              <a:t>palabra</a:t>
            </a:r>
            <a:r>
              <a:rPr lang="en-US" sz="2800" dirty="0">
                <a:solidFill>
                  <a:srgbClr val="0000FF"/>
                </a:solidFill>
                <a:latin typeface="Minion Pro"/>
                <a:cs typeface="Minion Pro"/>
              </a:rPr>
              <a:t> de </a:t>
            </a:r>
            <a:r>
              <a:rPr lang="en-US" sz="2800" dirty="0" err="1">
                <a:solidFill>
                  <a:srgbClr val="0000FF"/>
                </a:solidFill>
                <a:latin typeface="Minion Pro"/>
                <a:cs typeface="Minion Pro"/>
              </a:rPr>
              <a:t>ellos</a:t>
            </a:r>
            <a:r>
              <a:rPr lang="en-US" sz="2800" dirty="0">
                <a:solidFill>
                  <a:srgbClr val="0000FF"/>
                </a:solidFill>
                <a:latin typeface="Minion Pro"/>
                <a:cs typeface="Minion Pro"/>
              </a:rPr>
              <a:t>”. </a:t>
            </a:r>
            <a:endParaRPr lang="en-US" sz="2800" dirty="0">
              <a:solidFill>
                <a:srgbClr val="0000FF"/>
              </a:solidFill>
              <a:effectLst/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80334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ChangeArrowheads="1"/>
          </p:cNvSpPr>
          <p:nvPr/>
        </p:nvSpPr>
        <p:spPr bwMode="auto">
          <a:xfrm>
            <a:off x="179388" y="987427"/>
            <a:ext cx="807998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sz="4000" dirty="0" smtClean="0">
                <a:latin typeface="Minion Pro" charset="0"/>
                <a:cs typeface="Minion Pro" charset="0"/>
              </a:rPr>
              <a:t>2</a:t>
            </a:r>
            <a:r>
              <a:rPr lang="en-US" sz="4000" dirty="0" smtClean="0">
                <a:latin typeface="Minion Pro" charset="0"/>
                <a:cs typeface="Minion Pro" charset="0"/>
              </a:rPr>
              <a:t>77</a:t>
            </a:r>
            <a:r>
              <a:rPr lang="el-GR" sz="4000" dirty="0" smtClean="0">
                <a:latin typeface="Minion Pro" charset="0"/>
                <a:cs typeface="Minion Pro" charset="0"/>
              </a:rPr>
              <a:t>. </a:t>
            </a:r>
            <a:r>
              <a:rPr lang="el-GR" sz="4000" b="1" dirty="0" smtClean="0">
                <a:latin typeface="Minion Pro" charset="0"/>
                <a:cs typeface="Minion Pro" charset="0"/>
              </a:rPr>
              <a:t>θρόνος</a:t>
            </a:r>
            <a:r>
              <a:rPr lang="el-GR" sz="4000" b="1" dirty="0">
                <a:latin typeface="Minion Pro" charset="0"/>
                <a:cs typeface="Minion Pro" charset="0"/>
              </a:rPr>
              <a:t>, -ου, </a:t>
            </a:r>
            <a:r>
              <a:rPr lang="el-GR" sz="4000" b="1" dirty="0" smtClean="0">
                <a:latin typeface="Minion Pro" charset="0"/>
                <a:cs typeface="Minion Pro" charset="0"/>
              </a:rPr>
              <a:t>ὁ</a:t>
            </a:r>
            <a:r>
              <a:rPr lang="el-GR" sz="4000" dirty="0" smtClean="0">
                <a:latin typeface="Minion Pro" charset="0"/>
                <a:cs typeface="Minion Pro" charset="0"/>
              </a:rPr>
              <a:t>: </a:t>
            </a:r>
            <a:r>
              <a:rPr lang="en-US" sz="4000" dirty="0" err="1" smtClean="0">
                <a:latin typeface="Minion Pro" charset="0"/>
                <a:cs typeface="Minion Pro" charset="0"/>
              </a:rPr>
              <a:t>trono</a:t>
            </a:r>
            <a:r>
              <a:rPr lang="el-GR" sz="4000" dirty="0" smtClean="0">
                <a:latin typeface="Minion Pro" charset="0"/>
                <a:cs typeface="Minion Pro" charset="0"/>
              </a:rPr>
              <a:t> </a:t>
            </a:r>
            <a:r>
              <a:rPr lang="el-GR" sz="4000" dirty="0" smtClean="0">
                <a:latin typeface="Minion Pro" charset="0"/>
                <a:cs typeface="Minion Pro" charset="0"/>
              </a:rPr>
              <a:t>(</a:t>
            </a:r>
            <a:r>
              <a:rPr lang="el-GR" sz="4000" dirty="0" smtClean="0">
                <a:latin typeface="Minion Pro" charset="0"/>
                <a:cs typeface="Minion Pro" charset="0"/>
              </a:rPr>
              <a:t>6</a:t>
            </a:r>
            <a:r>
              <a:rPr lang="en-US" sz="4000" dirty="0" smtClean="0">
                <a:latin typeface="Minion Pro" charset="0"/>
                <a:cs typeface="Minion Pro" charset="0"/>
              </a:rPr>
              <a:t>2</a:t>
            </a:r>
            <a:r>
              <a:rPr lang="el-GR" sz="4000" dirty="0" smtClean="0">
                <a:latin typeface="Minion Pro" charset="0"/>
                <a:cs typeface="Minion Pro" charset="0"/>
              </a:rPr>
              <a:t>)</a:t>
            </a:r>
            <a:endParaRPr lang="el-GR" sz="4000" dirty="0" smtClean="0">
              <a:latin typeface="Minion Pro" charset="0"/>
              <a:cs typeface="Minion Pro" charset="0"/>
            </a:endParaRPr>
          </a:p>
          <a:p>
            <a:r>
              <a:rPr lang="el-GR" sz="4000" dirty="0">
                <a:latin typeface="Minion Pro" charset="0"/>
                <a:cs typeface="Minion Pro" charset="0"/>
              </a:rPr>
              <a:t>2</a:t>
            </a:r>
            <a:r>
              <a:rPr lang="en-US" sz="4000" dirty="0">
                <a:latin typeface="Minion Pro" charset="0"/>
                <a:cs typeface="Minion Pro" charset="0"/>
              </a:rPr>
              <a:t>78</a:t>
            </a:r>
            <a:r>
              <a:rPr lang="el-GR" sz="4000" dirty="0">
                <a:latin typeface="Minion Pro" charset="0"/>
                <a:cs typeface="Minion Pro" charset="0"/>
              </a:rPr>
              <a:t>. </a:t>
            </a:r>
            <a:r>
              <a:rPr lang="el-GR" sz="4000" b="1" dirty="0">
                <a:latin typeface="Minion Pro" charset="0"/>
                <a:cs typeface="Minion Pro" charset="0"/>
              </a:rPr>
              <a:t>Γαλιλαία, -ας, ἡ</a:t>
            </a:r>
            <a:r>
              <a:rPr lang="el-GR" sz="4000" dirty="0">
                <a:latin typeface="Minion Pro" charset="0"/>
                <a:cs typeface="Minion Pro" charset="0"/>
              </a:rPr>
              <a:t>:</a:t>
            </a:r>
            <a:r>
              <a:rPr lang="el-GR" sz="4000" dirty="0"/>
              <a:t> </a:t>
            </a:r>
            <a:r>
              <a:rPr lang="el-GR" sz="4000" dirty="0">
                <a:latin typeface="Minion Pro" charset="0"/>
                <a:cs typeface="Minion Pro" charset="0"/>
              </a:rPr>
              <a:t>Galilea (61) </a:t>
            </a:r>
          </a:p>
          <a:p>
            <a:r>
              <a:rPr lang="el-GR" sz="4000" dirty="0" smtClean="0">
                <a:latin typeface="Minion Pro" charset="0"/>
                <a:cs typeface="Minion Pro" charset="0"/>
              </a:rPr>
              <a:t>2</a:t>
            </a:r>
            <a:r>
              <a:rPr lang="en-US" sz="4000" dirty="0" smtClean="0">
                <a:latin typeface="Minion Pro" charset="0"/>
                <a:cs typeface="Minion Pro" charset="0"/>
              </a:rPr>
              <a:t>79</a:t>
            </a:r>
            <a:r>
              <a:rPr lang="el-GR" sz="4000" dirty="0" smtClean="0">
                <a:latin typeface="Minion Pro" charset="0"/>
                <a:cs typeface="Minion Pro" charset="0"/>
              </a:rPr>
              <a:t>. </a:t>
            </a:r>
            <a:r>
              <a:rPr lang="el-GR" sz="4000" b="1" dirty="0">
                <a:latin typeface="Minion Pro" charset="0"/>
                <a:cs typeface="Minion Pro" charset="0"/>
              </a:rPr>
              <a:t>δοξάζω</a:t>
            </a:r>
            <a:r>
              <a:rPr lang="el-GR" sz="4000" dirty="0">
                <a:latin typeface="Minion Pro" charset="0"/>
                <a:cs typeface="Minion Pro" charset="0"/>
              </a:rPr>
              <a:t>: alabar, honrar (61</a:t>
            </a:r>
            <a:r>
              <a:rPr lang="el-GR" sz="4000" dirty="0">
                <a:latin typeface="Minion Pro" charset="0"/>
                <a:cs typeface="Minion Pro" charset="0"/>
              </a:rPr>
              <a:t>)</a:t>
            </a:r>
          </a:p>
          <a:p>
            <a:r>
              <a:rPr lang="el-GR" sz="4000" dirty="0">
                <a:latin typeface="Minion Pro" charset="0"/>
                <a:cs typeface="Minion Pro" charset="0"/>
              </a:rPr>
              <a:t>280. </a:t>
            </a:r>
            <a:r>
              <a:rPr lang="el-GR" sz="4000" b="1" dirty="0">
                <a:latin typeface="Minion Pro" charset="0"/>
                <a:cs typeface="Minion Pro" charset="0"/>
              </a:rPr>
              <a:t>ἤδη</a:t>
            </a:r>
            <a:r>
              <a:rPr lang="el-GR" sz="4000" dirty="0">
                <a:latin typeface="Minion Pro" charset="0"/>
                <a:cs typeface="Minion Pro" charset="0"/>
              </a:rPr>
              <a:t>:</a:t>
            </a:r>
            <a:r>
              <a:rPr lang="el-GR" sz="4000" dirty="0"/>
              <a:t> </a:t>
            </a:r>
            <a:r>
              <a:rPr lang="el-GR" sz="4000" dirty="0">
                <a:latin typeface="Minion Pro" charset="0"/>
                <a:cs typeface="Minion Pro" charset="0"/>
              </a:rPr>
              <a:t>ahora, ya (61)</a:t>
            </a:r>
            <a:br>
              <a:rPr lang="el-GR" sz="4000" dirty="0">
                <a:latin typeface="Minion Pro" charset="0"/>
                <a:cs typeface="Minion Pro" charset="0"/>
              </a:rPr>
            </a:br>
            <a:r>
              <a:rPr lang="el-GR" sz="4000" dirty="0">
                <a:latin typeface="Minion Pro" charset="0"/>
                <a:cs typeface="Minion Pro" charset="0"/>
              </a:rPr>
              <a:t>281. </a:t>
            </a:r>
            <a:r>
              <a:rPr lang="el-GR" sz="4000" b="1" dirty="0">
                <a:latin typeface="Minion Pro" charset="0"/>
                <a:cs typeface="Minion Pro" charset="0"/>
              </a:rPr>
              <a:t>κηρύσσω</a:t>
            </a:r>
            <a:r>
              <a:rPr lang="el-GR" sz="4000" dirty="0">
                <a:latin typeface="Minion Pro" charset="0"/>
                <a:cs typeface="Minion Pro" charset="0"/>
              </a:rPr>
              <a:t>: pregonar, predicar (61) </a:t>
            </a:r>
            <a:endParaRPr lang="en-US" sz="4000" dirty="0">
              <a:latin typeface="Minion Pro" charset="0"/>
              <a:cs typeface="Minion Pro" charset="0"/>
            </a:endParaRPr>
          </a:p>
          <a:p>
            <a:r>
              <a:rPr lang="el-GR" sz="4000" dirty="0">
                <a:latin typeface="Minion Pro" charset="0"/>
                <a:cs typeface="Minion Pro" charset="0"/>
              </a:rPr>
              <a:t>282</a:t>
            </a:r>
            <a:r>
              <a:rPr lang="el-GR" sz="4000" dirty="0">
                <a:latin typeface="Minion Pro" charset="0"/>
                <a:cs typeface="Minion Pro" charset="0"/>
              </a:rPr>
              <a:t>. </a:t>
            </a:r>
            <a:r>
              <a:rPr lang="el-GR" sz="4000" b="1" dirty="0">
                <a:latin typeface="Minion Pro" charset="0"/>
                <a:cs typeface="Minion Pro" charset="0"/>
              </a:rPr>
              <a:t>ὧδε</a:t>
            </a:r>
            <a:r>
              <a:rPr lang="el-GR" sz="4000" dirty="0">
                <a:latin typeface="Minion Pro" charset="0"/>
                <a:cs typeface="Minion Pro" charset="0"/>
              </a:rPr>
              <a:t>: aquí (61)</a:t>
            </a:r>
            <a:r>
              <a:rPr lang="el-GR" sz="4000" dirty="0"/>
              <a:t/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4" name="Rectangle 3"/>
          <p:cNvSpPr/>
          <p:nvPr/>
        </p:nvSpPr>
        <p:spPr>
          <a:xfrm>
            <a:off x="323528" y="339503"/>
            <a:ext cx="3210134" cy="584776"/>
          </a:xfrm>
          <a:prstGeom prst="rect">
            <a:avLst/>
          </a:prstGeom>
          <a:solidFill>
            <a:srgbClr val="FF6600"/>
          </a:solidFill>
          <a:ln w="38100" cap="rnd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32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Vocabulario </a:t>
            </a:r>
            <a:r>
              <a:rPr lang="es-MX" sz="32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2</a:t>
            </a:r>
            <a:r>
              <a:rPr lang="en-US" sz="32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2</a:t>
            </a:r>
            <a:r>
              <a:rPr lang="es-MX" sz="32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:</a:t>
            </a:r>
            <a:endParaRPr lang="es-MX" sz="3200" b="1" dirty="0">
              <a:ln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7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ChangeArrowheads="1"/>
          </p:cNvSpPr>
          <p:nvPr/>
        </p:nvSpPr>
        <p:spPr bwMode="auto">
          <a:xfrm>
            <a:off x="179392" y="987425"/>
            <a:ext cx="809298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sz="4000" dirty="0">
                <a:latin typeface="Minion Pro"/>
                <a:cs typeface="Minion Pro"/>
              </a:rPr>
              <a:t>283. </a:t>
            </a:r>
            <a:r>
              <a:rPr lang="el-GR" sz="4000" b="1" dirty="0">
                <a:latin typeface="Minion Pro"/>
                <a:cs typeface="Minion Pro"/>
              </a:rPr>
              <a:t>προσκυνέω</a:t>
            </a:r>
            <a:r>
              <a:rPr lang="el-GR" sz="4000" dirty="0">
                <a:latin typeface="Minion Pro"/>
                <a:cs typeface="Minion Pro"/>
              </a:rPr>
              <a:t>:</a:t>
            </a:r>
            <a:r>
              <a:rPr lang="el-GR" sz="4000" b="1" dirty="0">
                <a:latin typeface="Minion Pro"/>
                <a:cs typeface="Minion Pro"/>
              </a:rPr>
              <a:t> </a:t>
            </a:r>
            <a:r>
              <a:rPr lang="el-GR" sz="4000" dirty="0">
                <a:latin typeface="Minion Pro"/>
                <a:cs typeface="Minion Pro"/>
              </a:rPr>
              <a:t>adorar (60) </a:t>
            </a:r>
            <a:endParaRPr lang="el-GR" sz="4000" dirty="0">
              <a:latin typeface="Minion Pro"/>
              <a:cs typeface="Minion Pro"/>
            </a:endParaRPr>
          </a:p>
          <a:p>
            <a:r>
              <a:rPr lang="el-GR" sz="4000" dirty="0">
                <a:latin typeface="Minion Pro"/>
                <a:cs typeface="Minion Pro"/>
              </a:rPr>
              <a:t>284. </a:t>
            </a:r>
            <a:r>
              <a:rPr lang="el-GR" sz="4000" b="1" dirty="0">
                <a:latin typeface="Minion Pro"/>
                <a:cs typeface="Minion Pro"/>
              </a:rPr>
              <a:t>ὑπάρχω</a:t>
            </a:r>
            <a:r>
              <a:rPr lang="el-GR" sz="4000" dirty="0">
                <a:latin typeface="Minion Pro"/>
                <a:cs typeface="Minion Pro"/>
              </a:rPr>
              <a:t>: existir, ser (60)</a:t>
            </a:r>
            <a:br>
              <a:rPr lang="el-GR" sz="4000" dirty="0">
                <a:latin typeface="Minion Pro"/>
                <a:cs typeface="Minion Pro"/>
              </a:rPr>
            </a:br>
            <a:r>
              <a:rPr lang="el-GR" sz="4000" dirty="0">
                <a:latin typeface="Minion Pro"/>
                <a:cs typeface="Minion Pro"/>
              </a:rPr>
              <a:t>285. </a:t>
            </a:r>
            <a:r>
              <a:rPr lang="el-GR" sz="4000" b="1" dirty="0">
                <a:latin typeface="Minion Pro"/>
                <a:cs typeface="Minion Pro"/>
              </a:rPr>
              <a:t>Δαυίδ, ὁ</a:t>
            </a:r>
            <a:r>
              <a:rPr lang="el-GR" sz="4000" dirty="0">
                <a:latin typeface="Minion Pro"/>
                <a:cs typeface="Minion Pro"/>
              </a:rPr>
              <a:t>: David (59)</a:t>
            </a:r>
            <a:br>
              <a:rPr lang="el-GR" sz="4000" dirty="0">
                <a:latin typeface="Minion Pro"/>
                <a:cs typeface="Minion Pro"/>
              </a:rPr>
            </a:br>
            <a:r>
              <a:rPr lang="el-GR" sz="4000" dirty="0">
                <a:latin typeface="Minion Pro"/>
                <a:cs typeface="Minion Pro"/>
              </a:rPr>
              <a:t>286. </a:t>
            </a:r>
            <a:r>
              <a:rPr lang="el-GR" sz="4000" b="1" dirty="0">
                <a:latin typeface="Minion Pro"/>
                <a:cs typeface="Minion Pro"/>
              </a:rPr>
              <a:t>διδάσκαλος, -ου, ὁ</a:t>
            </a:r>
            <a:r>
              <a:rPr lang="el-GR" sz="4000" dirty="0">
                <a:latin typeface="Minion Pro"/>
                <a:cs typeface="Minion Pro"/>
              </a:rPr>
              <a:t>: maestro (59) </a:t>
            </a:r>
            <a:endParaRPr lang="en-US" sz="4000" dirty="0" smtClean="0">
              <a:latin typeface="Minion Pro"/>
              <a:cs typeface="Minion Pro"/>
            </a:endParaRPr>
          </a:p>
          <a:p>
            <a:r>
              <a:rPr lang="el-GR" sz="4000" dirty="0" smtClean="0">
                <a:latin typeface="Minion Pro"/>
                <a:cs typeface="Minion Pro"/>
              </a:rPr>
              <a:t>287</a:t>
            </a:r>
            <a:r>
              <a:rPr lang="el-GR" sz="4000" dirty="0">
                <a:latin typeface="Minion Pro"/>
                <a:cs typeface="Minion Pro"/>
              </a:rPr>
              <a:t>. </a:t>
            </a:r>
            <a:r>
              <a:rPr lang="el-GR" sz="4000" b="1" dirty="0">
                <a:latin typeface="Minion Pro"/>
                <a:cs typeface="Minion Pro"/>
              </a:rPr>
              <a:t>λίθος, -ου, ὁ</a:t>
            </a:r>
            <a:r>
              <a:rPr lang="el-GR" sz="4000" dirty="0">
                <a:latin typeface="Minion Pro"/>
                <a:cs typeface="Minion Pro"/>
              </a:rPr>
              <a:t>: piedra (59)</a:t>
            </a:r>
            <a:br>
              <a:rPr lang="el-GR" sz="4000" dirty="0">
                <a:latin typeface="Minion Pro"/>
                <a:cs typeface="Minion Pro"/>
              </a:rPr>
            </a:br>
            <a:r>
              <a:rPr lang="el-GR" sz="4000" dirty="0">
                <a:latin typeface="Minion Pro"/>
                <a:cs typeface="Minion Pro"/>
              </a:rPr>
              <a:t>288. </a:t>
            </a:r>
            <a:r>
              <a:rPr lang="el-GR" sz="4000" b="1" dirty="0">
                <a:latin typeface="Minion Pro"/>
                <a:cs typeface="Minion Pro"/>
              </a:rPr>
              <a:t>συνάγω</a:t>
            </a:r>
            <a:r>
              <a:rPr lang="el-GR" sz="4000" dirty="0">
                <a:latin typeface="Minion Pro"/>
                <a:cs typeface="Minion Pro"/>
              </a:rPr>
              <a:t>: convocar, congregar (59) </a:t>
            </a:r>
            <a:endParaRPr lang="el-GR" sz="4000" dirty="0">
              <a:latin typeface="Minion Pro"/>
              <a:cs typeface="Minion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339503"/>
            <a:ext cx="3210134" cy="584776"/>
          </a:xfrm>
          <a:prstGeom prst="rect">
            <a:avLst/>
          </a:prstGeom>
          <a:solidFill>
            <a:srgbClr val="FF6600"/>
          </a:solidFill>
          <a:ln w="38100" cap="rnd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32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Vocabulario </a:t>
            </a:r>
            <a:r>
              <a:rPr lang="es-MX" sz="32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2</a:t>
            </a:r>
            <a:r>
              <a:rPr lang="en-US" sz="32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2</a:t>
            </a:r>
            <a:r>
              <a:rPr lang="es-MX" sz="32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:</a:t>
            </a:r>
            <a:endParaRPr lang="es-MX" sz="3200" b="1" dirty="0">
              <a:ln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36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ChangeArrowheads="1"/>
          </p:cNvSpPr>
          <p:nvPr/>
        </p:nvSpPr>
        <p:spPr bwMode="auto">
          <a:xfrm>
            <a:off x="179388" y="987427"/>
            <a:ext cx="70906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sz="4000" dirty="0">
                <a:latin typeface="Minion Pro"/>
                <a:cs typeface="Minion Pro"/>
              </a:rPr>
              <a:t>289. </a:t>
            </a:r>
            <a:r>
              <a:rPr lang="el-GR" sz="4000" b="1" dirty="0">
                <a:latin typeface="Minion Pro"/>
                <a:cs typeface="Minion Pro"/>
              </a:rPr>
              <a:t>χαρά, ᾶς, ἡ</a:t>
            </a:r>
            <a:r>
              <a:rPr lang="el-GR" sz="4000" dirty="0">
                <a:latin typeface="Minion Pro"/>
                <a:cs typeface="Minion Pro"/>
              </a:rPr>
              <a:t>: gozo (59)</a:t>
            </a:r>
            <a:br>
              <a:rPr lang="el-GR" sz="4000" dirty="0">
                <a:latin typeface="Minion Pro"/>
                <a:cs typeface="Minion Pro"/>
              </a:rPr>
            </a:br>
            <a:r>
              <a:rPr lang="el-GR" sz="4000" dirty="0">
                <a:latin typeface="Minion Pro"/>
                <a:cs typeface="Minion Pro"/>
              </a:rPr>
              <a:t>290. </a:t>
            </a:r>
            <a:r>
              <a:rPr lang="el-GR" sz="4000" b="1" dirty="0">
                <a:latin typeface="Minion Pro"/>
                <a:cs typeface="Minion Pro"/>
              </a:rPr>
              <a:t>θεωρέω</a:t>
            </a:r>
            <a:r>
              <a:rPr lang="el-GR" sz="4000" dirty="0">
                <a:latin typeface="Minion Pro"/>
                <a:cs typeface="Minion Pro"/>
              </a:rPr>
              <a:t>: mirar, observar (58) </a:t>
            </a:r>
            <a:endParaRPr lang="el-GR" sz="4000" dirty="0">
              <a:latin typeface="Minion Pro"/>
              <a:cs typeface="Minion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339503"/>
            <a:ext cx="3210134" cy="584776"/>
          </a:xfrm>
          <a:prstGeom prst="rect">
            <a:avLst/>
          </a:prstGeom>
          <a:solidFill>
            <a:srgbClr val="FF6600"/>
          </a:solidFill>
          <a:ln w="38100" cap="rnd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32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Vocabulario </a:t>
            </a:r>
            <a:r>
              <a:rPr lang="es-MX" sz="32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2</a:t>
            </a:r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2</a:t>
            </a:r>
            <a:r>
              <a:rPr lang="es-MX" sz="32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:</a:t>
            </a:r>
            <a:endParaRPr lang="es-MX" sz="3200" b="1" dirty="0">
              <a:ln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5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b="1472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3350"/>
            <a:ext cx="7924800" cy="4876800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es-PE" sz="1400" dirty="0" smtClean="0">
              <a:solidFill>
                <a:schemeClr val="tx1"/>
              </a:solidFill>
              <a:latin typeface="Palatino Linotype" charset="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33550"/>
            <a:ext cx="7620000" cy="3124200"/>
          </a:xfrm>
          <a:prstGeom prst="rect">
            <a:avLst/>
          </a:prstGeom>
          <a:solidFill>
            <a:srgbClr val="073A7D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08372"/>
            <a:ext cx="7620000" cy="1162050"/>
          </a:xfrm>
          <a:prstGeom prst="rect">
            <a:avLst/>
          </a:prstGeom>
          <a:solidFill>
            <a:srgbClr val="073A7D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>
              <a:defRPr/>
            </a:pPr>
            <a:endParaRPr lang="en-US" sz="66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2139702"/>
            <a:ext cx="777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66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El Participio Presente Activo, Usos del participio</a:t>
            </a:r>
            <a:endParaRPr lang="es-ES_tradnl" sz="6600" dirty="0">
              <a:solidFill>
                <a:srgbClr val="FFFFFF"/>
              </a:solidFill>
              <a:effectLst>
                <a:glow rad="63500">
                  <a:srgbClr val="000000">
                    <a:alpha val="75000"/>
                  </a:srgbClr>
                </a:glow>
              </a:effectLst>
              <a:latin typeface="Palatino Linotype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8764" y="362731"/>
            <a:ext cx="6266484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PE" sz="58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Griego: Lección </a:t>
            </a:r>
            <a:r>
              <a:rPr lang="es-ES_tradnl" sz="58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22</a:t>
            </a:r>
            <a:endParaRPr lang="en-US" sz="58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1447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584" y="351696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000" b="1" cap="small" dirty="0" smtClean="0">
                <a:latin typeface="Cambria"/>
                <a:cs typeface="Cambria"/>
              </a:rPr>
              <a:t>Variaciones Inesperadas</a:t>
            </a:r>
            <a:endParaRPr lang="es-PE" sz="4000" b="1" cap="small" dirty="0">
              <a:latin typeface="Cambria"/>
              <a:cs typeface="Cambr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1380" y="1288380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atin typeface="Minion Pro"/>
                <a:cs typeface="Minion Pro"/>
              </a:rPr>
              <a:t>λύοντ</a:t>
            </a:r>
            <a:endParaRPr lang="pt-BR" sz="5400" dirty="0" smtClean="0">
              <a:latin typeface="Minion Pro"/>
              <a:cs typeface="Minion Pro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536" y="2584524"/>
            <a:ext cx="18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CC0000"/>
                </a:solidFill>
                <a:latin typeface="Minion Pro"/>
                <a:cs typeface="Minion Pro"/>
              </a:rPr>
              <a:t>SN</a:t>
            </a:r>
            <a:endParaRPr lang="pt-BR" sz="5400" dirty="0" smtClean="0">
              <a:ln>
                <a:solidFill>
                  <a:schemeClr val="tx1"/>
                </a:solidFill>
              </a:ln>
              <a:solidFill>
                <a:srgbClr val="CC0000"/>
              </a:solidFill>
              <a:latin typeface="Minion Pro"/>
              <a:cs typeface="Minion Pro"/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2483768" y="1779663"/>
            <a:ext cx="432048" cy="2736304"/>
          </a:xfrm>
          <a:prstGeom prst="leftBrace">
            <a:avLst>
              <a:gd name="adj1" fmla="val 39750"/>
              <a:gd name="adj2" fmla="val 50000"/>
            </a:avLst>
          </a:prstGeom>
          <a:noFill/>
          <a:ln w="57150" cap="rnd" cmpd="sng">
            <a:solidFill>
              <a:srgbClr val="CC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95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584" y="351696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000" b="1" cap="small" dirty="0" smtClean="0">
                <a:latin typeface="Cambria"/>
                <a:cs typeface="Cambria"/>
              </a:rPr>
              <a:t>Variaciones Inesperadas</a:t>
            </a:r>
            <a:endParaRPr lang="es-PE" sz="4000" b="1" cap="small" dirty="0">
              <a:latin typeface="Cambria"/>
              <a:cs typeface="Cambr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1380" y="1288380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atin typeface="Minion Pro"/>
                <a:cs typeface="Minion Pro"/>
              </a:rPr>
              <a:t>λύοντ</a:t>
            </a:r>
            <a:endParaRPr lang="pt-BR" sz="5400" dirty="0" smtClean="0">
              <a:latin typeface="Minion Pro"/>
              <a:cs typeface="Minion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9792" y="2571750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atin typeface="Minion Pro"/>
                <a:cs typeface="Minion Pro"/>
              </a:rPr>
              <a:t>λύον</a:t>
            </a:r>
            <a:endParaRPr lang="pt-BR" sz="5400" dirty="0" smtClean="0">
              <a:latin typeface="Minion Pro"/>
              <a:cs typeface="Minion Pro"/>
            </a:endParaRPr>
          </a:p>
        </p:txBody>
      </p:sp>
      <p:sp>
        <p:nvSpPr>
          <p:cNvPr id="8" name="Chevron 7"/>
          <p:cNvSpPr/>
          <p:nvPr/>
        </p:nvSpPr>
        <p:spPr>
          <a:xfrm rot="5400000">
            <a:off x="4393570" y="2067694"/>
            <a:ext cx="360040" cy="792088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536" y="2584524"/>
            <a:ext cx="18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CC0000"/>
                </a:solidFill>
                <a:latin typeface="Minion Pro"/>
                <a:cs typeface="Minion Pro"/>
              </a:rPr>
              <a:t>SN</a:t>
            </a:r>
            <a:endParaRPr lang="pt-BR" sz="5400" dirty="0" smtClean="0">
              <a:ln>
                <a:solidFill>
                  <a:schemeClr val="tx1"/>
                </a:solidFill>
              </a:ln>
              <a:solidFill>
                <a:srgbClr val="CC0000"/>
              </a:solidFill>
              <a:latin typeface="Minion Pro"/>
              <a:cs typeface="Minion Pro"/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2483768" y="1779663"/>
            <a:ext cx="432048" cy="2736304"/>
          </a:xfrm>
          <a:prstGeom prst="leftBrace">
            <a:avLst>
              <a:gd name="adj1" fmla="val 39750"/>
              <a:gd name="adj2" fmla="val 50000"/>
            </a:avLst>
          </a:prstGeom>
          <a:noFill/>
          <a:ln w="57150" cap="rnd" cmpd="sng">
            <a:solidFill>
              <a:srgbClr val="CC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69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584" y="351696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000" b="1" cap="small" dirty="0" smtClean="0">
                <a:latin typeface="Cambria"/>
                <a:cs typeface="Cambria"/>
              </a:rPr>
              <a:t>Variaciones Inesperadas</a:t>
            </a:r>
            <a:endParaRPr lang="es-PE" sz="4000" b="1" cap="small" dirty="0">
              <a:latin typeface="Cambria"/>
              <a:cs typeface="Cambr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1380" y="1288380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atin typeface="Minion Pro"/>
                <a:cs typeface="Minion Pro"/>
              </a:rPr>
              <a:t>λύοντ</a:t>
            </a:r>
            <a:endParaRPr lang="pt-BR" sz="5400" dirty="0" smtClean="0">
              <a:latin typeface="Minion Pro"/>
              <a:cs typeface="Minion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9792" y="2571750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atin typeface="Minion Pro"/>
                <a:cs typeface="Minion Pro"/>
              </a:rPr>
              <a:t>λύον</a:t>
            </a:r>
            <a:endParaRPr lang="pt-BR" sz="5400" dirty="0" smtClean="0">
              <a:latin typeface="Minion Pro"/>
              <a:cs typeface="Minion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1380" y="3939902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400" b="1" dirty="0" smtClean="0">
                <a:latin typeface="Minion Pro"/>
                <a:cs typeface="Minion Pro"/>
              </a:rPr>
              <a:t>λύων</a:t>
            </a:r>
            <a:endParaRPr lang="pt-BR" sz="5400" dirty="0" smtClean="0">
              <a:latin typeface="Minion Pro"/>
              <a:cs typeface="Minion Pro"/>
            </a:endParaRPr>
          </a:p>
        </p:txBody>
      </p:sp>
      <p:sp>
        <p:nvSpPr>
          <p:cNvPr id="8" name="Chevron 7"/>
          <p:cNvSpPr/>
          <p:nvPr/>
        </p:nvSpPr>
        <p:spPr>
          <a:xfrm rot="5400000">
            <a:off x="4393570" y="2067694"/>
            <a:ext cx="360040" cy="792088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4393570" y="3435846"/>
            <a:ext cx="360040" cy="792088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536" y="2584524"/>
            <a:ext cx="18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CC0000"/>
                </a:solidFill>
                <a:latin typeface="Minion Pro"/>
                <a:cs typeface="Minion Pro"/>
              </a:rPr>
              <a:t>SN</a:t>
            </a:r>
            <a:endParaRPr lang="pt-BR" sz="5400" dirty="0" smtClean="0">
              <a:ln>
                <a:solidFill>
                  <a:schemeClr val="tx1"/>
                </a:solidFill>
              </a:ln>
              <a:solidFill>
                <a:srgbClr val="CC0000"/>
              </a:solidFill>
              <a:latin typeface="Minion Pro"/>
              <a:cs typeface="Minion Pro"/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2483768" y="1779663"/>
            <a:ext cx="432048" cy="2736304"/>
          </a:xfrm>
          <a:prstGeom prst="leftBrace">
            <a:avLst>
              <a:gd name="adj1" fmla="val 39750"/>
              <a:gd name="adj2" fmla="val 50000"/>
            </a:avLst>
          </a:prstGeom>
          <a:noFill/>
          <a:ln w="57150" cap="rnd" cmpd="sng">
            <a:solidFill>
              <a:srgbClr val="CC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69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8778</TotalTime>
  <Words>2379</Words>
  <Application>Microsoft Macintosh PowerPoint</Application>
  <PresentationFormat>On-screen Show (16:9)</PresentationFormat>
  <Paragraphs>996</Paragraphs>
  <Slides>68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OWNERCOMP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OWNERCOMP</dc:creator>
  <cp:lastModifiedBy>Angel Zumaeta</cp:lastModifiedBy>
  <cp:revision>125</cp:revision>
  <dcterms:created xsi:type="dcterms:W3CDTF">2006-09-08T17:22:56Z</dcterms:created>
  <dcterms:modified xsi:type="dcterms:W3CDTF">2014-08-13T04:07:46Z</dcterms:modified>
</cp:coreProperties>
</file>